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72" r:id="rId2"/>
    <p:sldMasterId id="2147483696" r:id="rId3"/>
    <p:sldMasterId id="2147483701" r:id="rId4"/>
  </p:sldMasterIdLst>
  <p:notesMasterIdLst>
    <p:notesMasterId r:id="rId76"/>
  </p:notesMasterIdLst>
  <p:sldIdLst>
    <p:sldId id="256" r:id="rId5"/>
    <p:sldId id="801" r:id="rId6"/>
    <p:sldId id="257" r:id="rId7"/>
    <p:sldId id="259" r:id="rId8"/>
    <p:sldId id="368" r:id="rId9"/>
    <p:sldId id="825" r:id="rId10"/>
    <p:sldId id="827" r:id="rId11"/>
    <p:sldId id="826" r:id="rId12"/>
    <p:sldId id="828" r:id="rId13"/>
    <p:sldId id="829" r:id="rId14"/>
    <p:sldId id="830" r:id="rId15"/>
    <p:sldId id="831" r:id="rId16"/>
    <p:sldId id="832" r:id="rId17"/>
    <p:sldId id="833" r:id="rId18"/>
    <p:sldId id="834" r:id="rId19"/>
    <p:sldId id="835" r:id="rId20"/>
    <p:sldId id="836" r:id="rId21"/>
    <p:sldId id="837" r:id="rId22"/>
    <p:sldId id="838" r:id="rId23"/>
    <p:sldId id="839" r:id="rId24"/>
    <p:sldId id="840" r:id="rId25"/>
    <p:sldId id="841" r:id="rId26"/>
    <p:sldId id="842" r:id="rId27"/>
    <p:sldId id="843" r:id="rId28"/>
    <p:sldId id="844" r:id="rId29"/>
    <p:sldId id="845" r:id="rId30"/>
    <p:sldId id="846" r:id="rId31"/>
    <p:sldId id="904" r:id="rId32"/>
    <p:sldId id="863" r:id="rId33"/>
    <p:sldId id="864" r:id="rId34"/>
    <p:sldId id="865" r:id="rId35"/>
    <p:sldId id="866" r:id="rId36"/>
    <p:sldId id="902" r:id="rId37"/>
    <p:sldId id="868" r:id="rId38"/>
    <p:sldId id="869" r:id="rId39"/>
    <p:sldId id="870" r:id="rId40"/>
    <p:sldId id="871" r:id="rId41"/>
    <p:sldId id="872" r:id="rId42"/>
    <p:sldId id="873" r:id="rId43"/>
    <p:sldId id="874" r:id="rId44"/>
    <p:sldId id="875" r:id="rId45"/>
    <p:sldId id="876" r:id="rId46"/>
    <p:sldId id="877" r:id="rId47"/>
    <p:sldId id="878" r:id="rId48"/>
    <p:sldId id="879" r:id="rId49"/>
    <p:sldId id="880" r:id="rId50"/>
    <p:sldId id="881" r:id="rId51"/>
    <p:sldId id="882" r:id="rId52"/>
    <p:sldId id="883" r:id="rId53"/>
    <p:sldId id="884" r:id="rId54"/>
    <p:sldId id="885" r:id="rId55"/>
    <p:sldId id="886" r:id="rId56"/>
    <p:sldId id="903" r:id="rId57"/>
    <p:sldId id="887" r:id="rId58"/>
    <p:sldId id="888" r:id="rId59"/>
    <p:sldId id="889" r:id="rId60"/>
    <p:sldId id="890" r:id="rId61"/>
    <p:sldId id="891" r:id="rId62"/>
    <p:sldId id="892" r:id="rId63"/>
    <p:sldId id="893" r:id="rId64"/>
    <p:sldId id="894" r:id="rId65"/>
    <p:sldId id="895" r:id="rId66"/>
    <p:sldId id="896" r:id="rId67"/>
    <p:sldId id="897" r:id="rId68"/>
    <p:sldId id="898" r:id="rId69"/>
    <p:sldId id="899" r:id="rId70"/>
    <p:sldId id="900" r:id="rId71"/>
    <p:sldId id="901" r:id="rId72"/>
    <p:sldId id="269" r:id="rId73"/>
    <p:sldId id="270" r:id="rId74"/>
    <p:sldId id="272" r:id="rId75"/>
  </p:sldIdLst>
  <p:sldSz cx="12192000" cy="6858000"/>
  <p:notesSz cx="6888163" cy="100203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9" autoAdjust="0"/>
    <p:restoredTop sz="96340" autoAdjust="0"/>
  </p:normalViewPr>
  <p:slideViewPr>
    <p:cSldViewPr snapToGrid="0">
      <p:cViewPr varScale="1">
        <p:scale>
          <a:sx n="70" d="100"/>
          <a:sy n="70" d="100"/>
        </p:scale>
        <p:origin x="606" y="72"/>
      </p:cViewPr>
      <p:guideLst>
        <p:guide orient="horz" pos="2160"/>
        <p:guide pos="3840"/>
      </p:guideLst>
    </p:cSldViewPr>
  </p:slideViewPr>
  <p:outlineViewPr>
    <p:cViewPr>
      <p:scale>
        <a:sx n="33" d="100"/>
        <a:sy n="33" d="100"/>
      </p:scale>
      <p:origin x="0" y="5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A0DB06B9-7D30-4724-98D3-6144152877F1}" type="datetimeFigureOut">
              <a:rPr lang="pt-BR" smtClean="0"/>
              <a:t>23/03/2026</a:t>
            </a:fld>
            <a:endParaRPr lang="pt-BR"/>
          </a:p>
        </p:txBody>
      </p:sp>
      <p:sp>
        <p:nvSpPr>
          <p:cNvPr id="4" name="Espaço Reservado para Imagem de Slide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4C5B3B6D-D2DF-429F-B524-30FE9082767E}" type="slidenum">
              <a:rPr lang="pt-BR" smtClean="0"/>
              <a:t>‹nº›</a:t>
            </a:fld>
            <a:endParaRPr lang="pt-BR"/>
          </a:p>
        </p:txBody>
      </p:sp>
    </p:spTree>
    <p:extLst>
      <p:ext uri="{BB962C8B-B14F-4D97-AF65-F5344CB8AC3E}">
        <p14:creationId xmlns:p14="http://schemas.microsoft.com/office/powerpoint/2010/main" val="2259162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23/03/2026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4738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23/03/2026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682656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23/03/2026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846845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23/03/2026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384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23/03/2026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217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23/03/2026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2016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23/03/2026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5290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23/03/2026</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175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23/03/2026</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67153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23/03/2026</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50833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23/03/2026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3781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23/03/2026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692175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23/03/2026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171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23/03/2026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82656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23/03/2026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46845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257CB6CF-257F-CEC9-CC39-860D6C7E07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9952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a:prstGeom prst="rect">
            <a:avLst/>
          </a:prstGeo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a:xfrm>
            <a:off x="609600" y="6356351"/>
            <a:ext cx="2844800" cy="365125"/>
          </a:xfrm>
          <a:prstGeom prst="rect">
            <a:avLst/>
          </a:prstGeom>
        </p:spPr>
        <p:txBody>
          <a:bodyPr/>
          <a:lstStyle/>
          <a:p>
            <a:fld id="{8836DE28-CC69-49CF-9359-9DA23797D574}" type="datetimeFigureOut">
              <a:rPr lang="pt-BR" smtClean="0">
                <a:solidFill>
                  <a:prstClr val="black"/>
                </a:solidFill>
              </a:rPr>
              <a:pPr/>
              <a:t>23/03/2026</a:t>
            </a:fld>
            <a:endParaRPr lang="pt-BR">
              <a:solidFill>
                <a:prstClr val="black"/>
              </a:solidFill>
            </a:endParaRPr>
          </a:p>
        </p:txBody>
      </p:sp>
      <p:sp>
        <p:nvSpPr>
          <p:cNvPr id="5" name="Espaço Reservado para Rodapé 4"/>
          <p:cNvSpPr>
            <a:spLocks noGrp="1"/>
          </p:cNvSpPr>
          <p:nvPr>
            <p:ph type="ftr" sz="quarter" idx="11"/>
          </p:nvPr>
        </p:nvSpPr>
        <p:spPr>
          <a:xfrm>
            <a:off x="4165600" y="6356351"/>
            <a:ext cx="3860800" cy="365125"/>
          </a:xfrm>
          <a:prstGeom prst="rect">
            <a:avLst/>
          </a:prstGeom>
        </p:spPr>
        <p:txBody>
          <a:bodyPr/>
          <a:lstStyle/>
          <a:p>
            <a:endParaRPr lang="pt-BR">
              <a:solidFill>
                <a:prstClr val="black"/>
              </a:solidFill>
            </a:endParaRPr>
          </a:p>
        </p:txBody>
      </p:sp>
      <p:sp>
        <p:nvSpPr>
          <p:cNvPr id="6" name="Espaço Reservado para Número de Slide 5"/>
          <p:cNvSpPr>
            <a:spLocks noGrp="1"/>
          </p:cNvSpPr>
          <p:nvPr>
            <p:ph type="sldNum" sz="quarter" idx="12"/>
          </p:nvPr>
        </p:nvSpPr>
        <p:spPr>
          <a:xfrm>
            <a:off x="8737600" y="6356351"/>
            <a:ext cx="2844800" cy="365125"/>
          </a:xfrm>
          <a:prstGeom prst="rect">
            <a:avLst/>
          </a:prstGeom>
        </p:spPr>
        <p:txBody>
          <a:bodyPr/>
          <a:lstStyle/>
          <a:p>
            <a:fld id="{EFDCCE7F-8153-4EB9-ACAC-87301F132ECB}"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3180503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0EA35DC5-7A09-06DD-D5D6-1A2CD684CC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9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257CB6CF-257F-CEC9-CC39-860D6C7E07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181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0EA35DC5-7A09-06DD-D5D6-1A2CD684CC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9820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23/03/2026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62016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23/03/2026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985290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pPr/>
              <a:t>23/03/2026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34175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pPr/>
              <a:t>23/03/2026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367153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pPr/>
              <a:t>23/03/2026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75083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23/03/2026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253781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23/03/2026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78417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pPr/>
              <a:t>23/03/2026</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pPr/>
              <a:t>‹nº›</a:t>
            </a:fld>
            <a:endParaRPr lang="pt-B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23/03/2026</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xmlns="" id="{A5B4BAF3-BC6F-F612-7F15-560FCC2596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67651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a:extLst>
              <a:ext uri="{FF2B5EF4-FFF2-40B4-BE49-F238E27FC236}">
                <a16:creationId xmlns="" xmlns:a16="http://schemas.microsoft.com/office/drawing/2014/main" id="{A5B4BAF3-BC6F-F612-7F15-560FCC2596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6304126"/>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3.xml"/><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4.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5.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7.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8.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9.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10.xml"/><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11.xml"/><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12.xml"/><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13.xml"/><Relationship Id="rId4" Type="http://schemas.openxmlformats.org/officeDocument/2006/relationships/image" Target="../media/image32.jp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14.xml"/><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15.xml"/><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16.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17.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18.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19.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20.xml"/><Relationship Id="rId4" Type="http://schemas.openxmlformats.org/officeDocument/2006/relationships/image" Target="../media/image37.jp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21.xml"/><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22.xml"/><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23.xml"/><Relationship Id="rId4" Type="http://schemas.openxmlformats.org/officeDocument/2006/relationships/image" Target="../media/image40.jp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24.xml"/><Relationship Id="rId4" Type="http://schemas.openxmlformats.org/officeDocument/2006/relationships/image" Target="../media/image41.jp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25.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26.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27.xml"/><Relationship Id="rId4" Type="http://schemas.openxmlformats.org/officeDocument/2006/relationships/image" Target="../media/image44.jp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28.xml"/><Relationship Id="rId4" Type="http://schemas.openxmlformats.org/officeDocument/2006/relationships/image" Target="../media/image45.jp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29.xml"/><Relationship Id="rId4" Type="http://schemas.openxmlformats.org/officeDocument/2006/relationships/image" Target="../media/image46.jp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30.xml"/><Relationship Id="rId4" Type="http://schemas.openxmlformats.org/officeDocument/2006/relationships/image" Target="../media/image47.jp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31.xml"/><Relationship Id="rId4" Type="http://schemas.openxmlformats.org/officeDocument/2006/relationships/image" Target="../media/image48.jp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32.xml"/><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33.xml"/><Relationship Id="rId4" Type="http://schemas.openxmlformats.org/officeDocument/2006/relationships/image" Target="../media/image50.jp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34.xml"/><Relationship Id="rId4" Type="http://schemas.openxmlformats.org/officeDocument/2006/relationships/image" Target="../media/image51.jp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35.xml"/><Relationship Id="rId4" Type="http://schemas.openxmlformats.org/officeDocument/2006/relationships/image" Target="../media/image52.jp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36.xml"/><Relationship Id="rId4" Type="http://schemas.openxmlformats.org/officeDocument/2006/relationships/image" Target="../media/image53.jp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37.xml"/><Relationship Id="rId4" Type="http://schemas.openxmlformats.org/officeDocument/2006/relationships/image" Target="../media/image54.jp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38.xml"/><Relationship Id="rId4" Type="http://schemas.openxmlformats.org/officeDocument/2006/relationships/image" Target="../media/image55.jp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39.xml"/><Relationship Id="rId4" Type="http://schemas.openxmlformats.org/officeDocument/2006/relationships/image" Target="../media/image56.jp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40.xml"/><Relationship Id="rId4" Type="http://schemas.openxmlformats.org/officeDocument/2006/relationships/image" Target="../media/image57.jp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hemeOverride" Target="../theme/themeOverride41.xml"/><Relationship Id="rId4" Type="http://schemas.openxmlformats.org/officeDocument/2006/relationships/image" Target="../media/image58.jpg"/></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01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501603"/>
            <a:ext cx="6974006" cy="917765"/>
          </a:xfrm>
        </p:spPr>
        <p:txBody>
          <a:bodyPr>
            <a:normAutofit/>
          </a:bodyPr>
          <a:lstStyle/>
          <a:p>
            <a:pPr algn="ctr"/>
            <a:r>
              <a:rPr lang="pt-BR" sz="3000" dirty="0" smtClean="0">
                <a:solidFill>
                  <a:prstClr val="black"/>
                </a:solidFill>
              </a:rPr>
              <a:t>Se todo Poder emana do povo...</a:t>
            </a:r>
            <a:endParaRPr lang="pt-BR" sz="3000" dirty="0">
              <a:solidFill>
                <a:prstClr val="black"/>
              </a:solidFill>
            </a:endParaRP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5077" y="7336"/>
            <a:ext cx="5026924" cy="6850664"/>
          </a:xfrm>
          <a:prstGeom prst="rect">
            <a:avLst/>
          </a:prstGeom>
        </p:spPr>
      </p:pic>
      <p:pic>
        <p:nvPicPr>
          <p:cNvPr id="7" name="Imagem 6">
            <a:extLst>
              <a:ext uri="{FF2B5EF4-FFF2-40B4-BE49-F238E27FC236}">
                <a16:creationId xmlns="" xmlns:a16="http://schemas.microsoft.com/office/drawing/2014/main" id="{4F012054-1E12-4F86-4CC2-6D8554D00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7" y="1419368"/>
            <a:ext cx="7211343" cy="5438632"/>
          </a:xfrm>
          <a:prstGeom prst="rect">
            <a:avLst/>
          </a:prstGeom>
        </p:spPr>
      </p:pic>
    </p:spTree>
    <p:extLst>
      <p:ext uri="{BB962C8B-B14F-4D97-AF65-F5344CB8AC3E}">
        <p14:creationId xmlns:p14="http://schemas.microsoft.com/office/powerpoint/2010/main" val="1384534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501603"/>
            <a:ext cx="6974006" cy="917765"/>
          </a:xfrm>
        </p:spPr>
        <p:txBody>
          <a:bodyPr>
            <a:normAutofit/>
          </a:bodyPr>
          <a:lstStyle/>
          <a:p>
            <a:pPr algn="ctr"/>
            <a:r>
              <a:rPr lang="pt-BR" sz="3200" dirty="0" err="1">
                <a:solidFill>
                  <a:prstClr val="black"/>
                </a:solidFill>
              </a:rPr>
              <a:t>Accountability</a:t>
            </a:r>
            <a:endParaRPr lang="pt-BR" sz="3200" dirty="0">
              <a:solidFill>
                <a:prstClr val="black"/>
              </a:solidFill>
            </a:endParaRPr>
          </a:p>
        </p:txBody>
      </p:sp>
      <p:pic>
        <p:nvPicPr>
          <p:cNvPr id="5" name="Imagem 4">
            <a:extLst>
              <a:ext uri="{FF2B5EF4-FFF2-40B4-BE49-F238E27FC236}">
                <a16:creationId xmlns="" xmlns:a16="http://schemas.microsoft.com/office/drawing/2014/main" id="{913729DE-1146-19F2-DAD0-C83599E8A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076" y="1"/>
            <a:ext cx="5026924" cy="6858000"/>
          </a:xfrm>
          <a:prstGeom prst="rect">
            <a:avLst/>
          </a:prstGeom>
        </p:spPr>
      </p:pic>
      <p:sp>
        <p:nvSpPr>
          <p:cNvPr id="8" name="Espaço Reservado para Conteúdo 3">
            <a:extLst>
              <a:ext uri="{FF2B5EF4-FFF2-40B4-BE49-F238E27FC236}">
                <a16:creationId xmlns="" xmlns:a16="http://schemas.microsoft.com/office/drawing/2014/main" id="{6CB60FB8-E822-E93B-7FBE-2D86F3BC05CE}"/>
              </a:ext>
            </a:extLst>
          </p:cNvPr>
          <p:cNvSpPr>
            <a:spLocks noGrp="1"/>
          </p:cNvSpPr>
          <p:nvPr>
            <p:ph idx="1"/>
          </p:nvPr>
        </p:nvSpPr>
        <p:spPr>
          <a:xfrm>
            <a:off x="95535" y="1564117"/>
            <a:ext cx="6974006" cy="1260970"/>
          </a:xfrm>
        </p:spPr>
        <p:txBody>
          <a:bodyPr>
            <a:noAutofit/>
          </a:bodyPr>
          <a:lstStyle/>
          <a:p>
            <a:pPr marL="0" indent="0" algn="just">
              <a:buNone/>
            </a:pPr>
            <a:r>
              <a:rPr lang="pt-BR" sz="3000" dirty="0"/>
              <a:t>Palavra sem correspondente exato na língua portuguesa, mas que se aproxima ao termo de “RESPONSABILIZAÇÃO”</a:t>
            </a:r>
          </a:p>
          <a:p>
            <a:endParaRPr lang="pt-BR" sz="2600" dirty="0"/>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95535" y="3429001"/>
            <a:ext cx="6878471" cy="2400657"/>
          </a:xfrm>
          <a:prstGeom prst="rect">
            <a:avLst/>
          </a:prstGeom>
          <a:noFill/>
        </p:spPr>
        <p:txBody>
          <a:bodyPr wrap="square">
            <a:spAutoFit/>
          </a:bodyPr>
          <a:lstStyle/>
          <a:p>
            <a:pPr algn="just"/>
            <a:r>
              <a:rPr lang="pt-BR" sz="3000" dirty="0">
                <a:solidFill>
                  <a:prstClr val="black"/>
                </a:solidFill>
              </a:rPr>
              <a:t>Representa o binômio: </a:t>
            </a:r>
          </a:p>
          <a:p>
            <a:pPr marL="342900" indent="-342900" algn="just">
              <a:buFont typeface="Arial" panose="020B0604020202020204" pitchFamily="34" charset="0"/>
              <a:buChar char="•"/>
            </a:pPr>
            <a:r>
              <a:rPr lang="pt-BR" sz="3000" dirty="0">
                <a:solidFill>
                  <a:prstClr val="black"/>
                </a:solidFill>
              </a:rPr>
              <a:t>Responsabilidade de agir de maneira correta, e;</a:t>
            </a:r>
          </a:p>
          <a:p>
            <a:pPr marL="342900" indent="-342900" algn="just">
              <a:buFont typeface="Arial" panose="020B0604020202020204" pitchFamily="34" charset="0"/>
              <a:buChar char="•"/>
            </a:pPr>
            <a:r>
              <a:rPr lang="pt-BR" sz="3000" dirty="0">
                <a:solidFill>
                  <a:prstClr val="black"/>
                </a:solidFill>
              </a:rPr>
              <a:t>Prestar conta à sociedade pelos resultados atingidos.</a:t>
            </a:r>
          </a:p>
        </p:txBody>
      </p:sp>
    </p:spTree>
    <p:extLst>
      <p:ext uri="{BB962C8B-B14F-4D97-AF65-F5344CB8AC3E}">
        <p14:creationId xmlns:p14="http://schemas.microsoft.com/office/powerpoint/2010/main" val="1328503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501603"/>
            <a:ext cx="6018664" cy="917765"/>
          </a:xfrm>
        </p:spPr>
        <p:txBody>
          <a:bodyPr>
            <a:normAutofit/>
          </a:bodyPr>
          <a:lstStyle/>
          <a:p>
            <a:pPr algn="ctr"/>
            <a:r>
              <a:rPr lang="pt-BR" sz="3200" dirty="0">
                <a:solidFill>
                  <a:prstClr val="black"/>
                </a:solidFill>
              </a:rPr>
              <a:t>Relação cidadão e agentes públicos</a:t>
            </a: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95536" y="1791270"/>
            <a:ext cx="5923128" cy="3508653"/>
          </a:xfrm>
          <a:prstGeom prst="rect">
            <a:avLst/>
          </a:prstGeom>
          <a:noFill/>
        </p:spPr>
        <p:txBody>
          <a:bodyPr wrap="square">
            <a:spAutoFit/>
          </a:bodyPr>
          <a:lstStyle/>
          <a:p>
            <a:r>
              <a:rPr lang="pt-BR" sz="3200" dirty="0">
                <a:solidFill>
                  <a:prstClr val="black"/>
                </a:solidFill>
              </a:rPr>
              <a:t>Conflitos em razão de:</a:t>
            </a:r>
          </a:p>
          <a:p>
            <a:endParaRPr lang="pt-BR" sz="3200" dirty="0">
              <a:solidFill>
                <a:prstClr val="black"/>
              </a:solidFill>
            </a:endParaRPr>
          </a:p>
          <a:p>
            <a:pPr marL="342900" indent="-342900" algn="just">
              <a:buFont typeface="Arial" panose="020B0604020202020204" pitchFamily="34" charset="0"/>
              <a:buChar char="•"/>
            </a:pPr>
            <a:r>
              <a:rPr lang="pt-BR" sz="3200" dirty="0">
                <a:solidFill>
                  <a:prstClr val="black"/>
                </a:solidFill>
              </a:rPr>
              <a:t>Comportamento </a:t>
            </a:r>
            <a:r>
              <a:rPr lang="pt-BR" sz="3200" dirty="0" err="1">
                <a:solidFill>
                  <a:prstClr val="black"/>
                </a:solidFill>
              </a:rPr>
              <a:t>oportunístico</a:t>
            </a:r>
            <a:r>
              <a:rPr lang="pt-BR" sz="3200" dirty="0">
                <a:solidFill>
                  <a:prstClr val="black"/>
                </a:solidFill>
              </a:rPr>
              <a:t> do agente que busca se beneficiar ao usar o poder, e;</a:t>
            </a:r>
          </a:p>
          <a:p>
            <a:pPr marL="342900" indent="-342900" algn="just">
              <a:buFont typeface="Arial" panose="020B0604020202020204" pitchFamily="34" charset="0"/>
              <a:buChar char="•"/>
            </a:pPr>
            <a:r>
              <a:rPr lang="pt-BR" sz="3200" dirty="0">
                <a:solidFill>
                  <a:prstClr val="black"/>
                </a:solidFill>
              </a:rPr>
              <a:t>Assimetria Informacional </a:t>
            </a:r>
          </a:p>
          <a:p>
            <a:pPr algn="just"/>
            <a:endParaRPr lang="pt-BR" sz="3000" dirty="0">
              <a:solidFill>
                <a:prstClr val="black"/>
              </a:solidFill>
            </a:endParaRPr>
          </a:p>
        </p:txBody>
      </p:sp>
      <p:pic>
        <p:nvPicPr>
          <p:cNvPr id="6" name="Imagem 5">
            <a:extLst>
              <a:ext uri="{FF2B5EF4-FFF2-40B4-BE49-F238E27FC236}">
                <a16:creationId xmlns="" xmlns:a16="http://schemas.microsoft.com/office/drawing/2014/main" id="{2176C03D-DD35-93B4-623D-D1347514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665" y="0"/>
            <a:ext cx="6173336" cy="6858000"/>
          </a:xfrm>
          <a:prstGeom prst="rect">
            <a:avLst/>
          </a:prstGeom>
        </p:spPr>
      </p:pic>
    </p:spTree>
    <p:extLst>
      <p:ext uri="{BB962C8B-B14F-4D97-AF65-F5344CB8AC3E}">
        <p14:creationId xmlns:p14="http://schemas.microsoft.com/office/powerpoint/2010/main" val="1628156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5535" y="733615"/>
            <a:ext cx="6155139" cy="917765"/>
          </a:xfrm>
        </p:spPr>
        <p:txBody>
          <a:bodyPr>
            <a:normAutofit fontScale="90000"/>
          </a:bodyPr>
          <a:lstStyle/>
          <a:p>
            <a:pPr algn="ctr"/>
            <a:r>
              <a:rPr lang="pt-BR" sz="3200" dirty="0">
                <a:solidFill>
                  <a:prstClr val="black"/>
                </a:solidFill>
              </a:rPr>
              <a:t>Para diminuir esse conflito surge a GOVERNANÇA</a:t>
            </a: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95535" y="1791270"/>
            <a:ext cx="6264321" cy="2862322"/>
          </a:xfrm>
          <a:prstGeom prst="rect">
            <a:avLst/>
          </a:prstGeom>
          <a:noFill/>
        </p:spPr>
        <p:txBody>
          <a:bodyPr wrap="square">
            <a:spAutoFit/>
          </a:bodyPr>
          <a:lstStyle/>
          <a:p>
            <a:pPr algn="just"/>
            <a:r>
              <a:rPr lang="pt-BR" sz="3000" dirty="0">
                <a:solidFill>
                  <a:prstClr val="black"/>
                </a:solidFill>
              </a:rPr>
              <a:t>Governança: </a:t>
            </a:r>
          </a:p>
          <a:p>
            <a:pPr marL="342900" indent="-342900" algn="just">
              <a:buFont typeface="Arial" panose="020B0604020202020204" pitchFamily="34" charset="0"/>
              <a:buChar char="•"/>
            </a:pPr>
            <a:r>
              <a:rPr lang="pt-BR" sz="3000" dirty="0">
                <a:solidFill>
                  <a:prstClr val="black"/>
                </a:solidFill>
              </a:rPr>
              <a:t>Significa Direção</a:t>
            </a:r>
          </a:p>
          <a:p>
            <a:pPr marL="342900" indent="-342900" algn="just">
              <a:buFont typeface="Arial" panose="020B0604020202020204" pitchFamily="34" charset="0"/>
              <a:buChar char="•"/>
            </a:pPr>
            <a:r>
              <a:rPr lang="pt-BR" sz="3000" dirty="0">
                <a:solidFill>
                  <a:prstClr val="black"/>
                </a:solidFill>
              </a:rPr>
              <a:t>Corresponde à capacidade do Gestor em planejar e formular políticas públicas, bem como efetivá-las.</a:t>
            </a:r>
          </a:p>
          <a:p>
            <a:pPr marL="342900" indent="-342900" algn="just">
              <a:buFont typeface="Arial" panose="020B0604020202020204" pitchFamily="34" charset="0"/>
              <a:buChar char="•"/>
            </a:pPr>
            <a:r>
              <a:rPr lang="pt-BR" sz="3000" dirty="0">
                <a:solidFill>
                  <a:prstClr val="black"/>
                </a:solidFill>
              </a:rPr>
              <a:t>Verbos: Avaliar, dirigir e </a:t>
            </a:r>
            <a:r>
              <a:rPr lang="pt-BR" sz="3000" dirty="0" smtClean="0">
                <a:solidFill>
                  <a:prstClr val="black"/>
                </a:solidFill>
              </a:rPr>
              <a:t>monitorar.</a:t>
            </a:r>
            <a:endParaRPr lang="pt-BR" sz="3000" dirty="0">
              <a:solidFill>
                <a:prstClr val="black"/>
              </a:solidFill>
            </a:endParaRPr>
          </a:p>
        </p:txBody>
      </p:sp>
      <p:pic>
        <p:nvPicPr>
          <p:cNvPr id="5" name="Imagem 4">
            <a:extLst>
              <a:ext uri="{FF2B5EF4-FFF2-40B4-BE49-F238E27FC236}">
                <a16:creationId xmlns="" xmlns:a16="http://schemas.microsoft.com/office/drawing/2014/main" id="{7DA8FC88-8756-7A75-97C1-AC02ACD8C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812" y="1"/>
            <a:ext cx="5559188" cy="6858000"/>
          </a:xfrm>
          <a:prstGeom prst="rect">
            <a:avLst/>
          </a:prstGeom>
        </p:spPr>
      </p:pic>
      <p:sp>
        <p:nvSpPr>
          <p:cNvPr id="3" name="Retângulo 2"/>
          <p:cNvSpPr/>
          <p:nvPr/>
        </p:nvSpPr>
        <p:spPr>
          <a:xfrm>
            <a:off x="95536" y="5430770"/>
            <a:ext cx="6264321" cy="892552"/>
          </a:xfrm>
          <a:prstGeom prst="rect">
            <a:avLst/>
          </a:prstGeom>
        </p:spPr>
        <p:txBody>
          <a:bodyPr wrap="square">
            <a:spAutoFit/>
          </a:bodyPr>
          <a:lstStyle/>
          <a:p>
            <a:pPr algn="just"/>
            <a:r>
              <a:rPr lang="pt-BR" sz="2600" dirty="0">
                <a:solidFill>
                  <a:prstClr val="black"/>
                </a:solidFill>
              </a:rPr>
              <a:t>Para isso ela precisa diminuir a assimetria informacional!</a:t>
            </a:r>
          </a:p>
        </p:txBody>
      </p:sp>
    </p:spTree>
    <p:extLst>
      <p:ext uri="{BB962C8B-B14F-4D97-AF65-F5344CB8AC3E}">
        <p14:creationId xmlns:p14="http://schemas.microsoft.com/office/powerpoint/2010/main" val="1195688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75313" y="897389"/>
            <a:ext cx="11027390" cy="917765"/>
          </a:xfrm>
        </p:spPr>
        <p:txBody>
          <a:bodyPr>
            <a:normAutofit/>
          </a:bodyPr>
          <a:lstStyle/>
          <a:p>
            <a:pPr algn="ctr"/>
            <a:r>
              <a:rPr lang="pt-BR" sz="4000" b="1" dirty="0" smtClean="0">
                <a:solidFill>
                  <a:prstClr val="black"/>
                </a:solidFill>
              </a:rPr>
              <a:t>Obrigação de prestar contas e transparência pública</a:t>
            </a:r>
            <a:endParaRPr lang="pt-BR" sz="4000"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375313" y="2187056"/>
            <a:ext cx="11177516" cy="3046988"/>
          </a:xfrm>
          <a:prstGeom prst="rect">
            <a:avLst/>
          </a:prstGeom>
          <a:noFill/>
        </p:spPr>
        <p:txBody>
          <a:bodyPr wrap="square">
            <a:spAutoFit/>
          </a:bodyPr>
          <a:lstStyle/>
          <a:p>
            <a:pPr algn="just"/>
            <a:r>
              <a:rPr lang="pt-BR" sz="3200" dirty="0">
                <a:solidFill>
                  <a:prstClr val="black"/>
                </a:solidFill>
              </a:rPr>
              <a:t>Assim, enfatiza Marçal </a:t>
            </a:r>
            <a:r>
              <a:rPr lang="pt-BR" sz="3200" dirty="0" err="1">
                <a:solidFill>
                  <a:prstClr val="black"/>
                </a:solidFill>
              </a:rPr>
              <a:t>Justen</a:t>
            </a:r>
            <a:r>
              <a:rPr lang="pt-BR" sz="3200" dirty="0">
                <a:solidFill>
                  <a:prstClr val="black"/>
                </a:solidFill>
              </a:rPr>
              <a:t> Filho que na </a:t>
            </a:r>
            <a:r>
              <a:rPr lang="pt-BR" sz="3200" b="1" dirty="0">
                <a:solidFill>
                  <a:prstClr val="black"/>
                </a:solidFill>
              </a:rPr>
              <a:t>democracia republicana, por um lado, deve-se franquear aos possíveis interessados a participação nas mais relevantes decisões estatais e, por outro, </a:t>
            </a:r>
            <a:r>
              <a:rPr lang="pt-BR" sz="3200" b="1" u="sng" dirty="0">
                <a:solidFill>
                  <a:prstClr val="black"/>
                </a:solidFill>
              </a:rPr>
              <a:t>há de haver mecanismos “pelos quais os governantes são constrangidos a prestar esclarecimentos</a:t>
            </a:r>
            <a:r>
              <a:rPr lang="pt-BR" sz="3200" b="1" dirty="0">
                <a:solidFill>
                  <a:prstClr val="black"/>
                </a:solidFill>
              </a:rPr>
              <a:t> e a responder por seus atos”</a:t>
            </a:r>
          </a:p>
        </p:txBody>
      </p:sp>
    </p:spTree>
    <p:extLst>
      <p:ext uri="{BB962C8B-B14F-4D97-AF65-F5344CB8AC3E}">
        <p14:creationId xmlns:p14="http://schemas.microsoft.com/office/powerpoint/2010/main" val="3551279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5535" y="733615"/>
            <a:ext cx="6728346" cy="917765"/>
          </a:xfrm>
        </p:spPr>
        <p:txBody>
          <a:bodyPr>
            <a:normAutofit/>
          </a:bodyPr>
          <a:lstStyle/>
          <a:p>
            <a:pPr algn="ctr"/>
            <a:r>
              <a:rPr lang="pt-BR" sz="3200" dirty="0">
                <a:latin typeface="Arial" panose="020B0604020202020204" pitchFamily="34" charset="0"/>
                <a:cs typeface="Arial" panose="020B0604020202020204" pitchFamily="34" charset="0"/>
              </a:rPr>
              <a:t>Porque prestar contas?</a:t>
            </a:r>
            <a:endParaRPr lang="pt-BR" sz="3200"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95535" y="1791270"/>
            <a:ext cx="6728346" cy="4247317"/>
          </a:xfrm>
          <a:prstGeom prst="rect">
            <a:avLst/>
          </a:prstGeom>
          <a:noFill/>
        </p:spPr>
        <p:txBody>
          <a:bodyPr wrap="square">
            <a:spAutoFit/>
          </a:bodyPr>
          <a:lstStyle/>
          <a:p>
            <a:pPr algn="just" defTabSz="685800">
              <a:defRPr/>
            </a:pPr>
            <a:r>
              <a:rPr lang="pt-BR" sz="3000" b="1" dirty="0">
                <a:solidFill>
                  <a:prstClr val="black"/>
                </a:solidFill>
              </a:rPr>
              <a:t>Em uma República (res publica), </a:t>
            </a:r>
            <a:r>
              <a:rPr lang="pt-BR" sz="3000" b="1" u="sng" dirty="0">
                <a:solidFill>
                  <a:prstClr val="black"/>
                </a:solidFill>
              </a:rPr>
              <a:t>não existe poder sem responsabilidade</a:t>
            </a:r>
            <a:r>
              <a:rPr lang="pt-BR" sz="3000" b="1" dirty="0">
                <a:solidFill>
                  <a:prstClr val="black"/>
                </a:solidFill>
              </a:rPr>
              <a:t>. A obrigação de prestar contas, insculpida no parágrafo único do artigo 70 da Constituição Federal de 1988, atinge "qualquer pessoa física ou jurídica, pública ou privada, que utilize, arrecade, guarde, gerencie ou administre dinheiros, bens e valores públicos".</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1803" y="25715"/>
            <a:ext cx="4590197" cy="6832285"/>
          </a:xfrm>
          <a:prstGeom prst="rect">
            <a:avLst/>
          </a:prstGeom>
        </p:spPr>
      </p:pic>
    </p:spTree>
    <p:extLst>
      <p:ext uri="{BB962C8B-B14F-4D97-AF65-F5344CB8AC3E}">
        <p14:creationId xmlns:p14="http://schemas.microsoft.com/office/powerpoint/2010/main" val="879917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5535" y="733615"/>
            <a:ext cx="6728346" cy="917765"/>
          </a:xfrm>
        </p:spPr>
        <p:txBody>
          <a:bodyPr>
            <a:normAutofit fontScale="90000"/>
          </a:bodyPr>
          <a:lstStyle/>
          <a:p>
            <a:pPr algn="ctr"/>
            <a:r>
              <a:rPr lang="pt-BR" sz="3200" dirty="0">
                <a:latin typeface="Arial" panose="020B0604020202020204" pitchFamily="34" charset="0"/>
                <a:cs typeface="Arial" panose="020B0604020202020204" pitchFamily="34" charset="0"/>
              </a:rPr>
              <a:t>Julgamento das contas: um dever da Câmara Municipal.</a:t>
            </a:r>
            <a:endParaRPr lang="pt-BR" sz="3200"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95535" y="1791270"/>
            <a:ext cx="6728346" cy="4708981"/>
          </a:xfrm>
          <a:prstGeom prst="rect">
            <a:avLst/>
          </a:prstGeom>
          <a:noFill/>
        </p:spPr>
        <p:txBody>
          <a:bodyPr wrap="square">
            <a:spAutoFit/>
          </a:bodyPr>
          <a:lstStyle/>
          <a:p>
            <a:pPr algn="just"/>
            <a:r>
              <a:rPr lang="pt-BR" sz="3000" dirty="0">
                <a:solidFill>
                  <a:prstClr val="black"/>
                </a:solidFill>
              </a:rPr>
              <a:t>Para o vereador, compreender isso é vital para se posicionar </a:t>
            </a:r>
            <a:r>
              <a:rPr lang="pt-BR" sz="3000" b="1" u="sng" dirty="0">
                <a:solidFill>
                  <a:prstClr val="black"/>
                </a:solidFill>
              </a:rPr>
              <a:t>não como um inimigo do prefeito</a:t>
            </a:r>
            <a:r>
              <a:rPr lang="pt-BR" sz="3000" dirty="0">
                <a:solidFill>
                  <a:prstClr val="black"/>
                </a:solidFill>
              </a:rPr>
              <a:t>, mas como um </a:t>
            </a:r>
            <a:r>
              <a:rPr lang="pt-BR" sz="3000" b="1" u="sng" dirty="0">
                <a:solidFill>
                  <a:prstClr val="black"/>
                </a:solidFill>
              </a:rPr>
              <a:t>agente de Estado cumprindo um dever constitucional</a:t>
            </a:r>
            <a:r>
              <a:rPr lang="pt-BR" sz="3000" dirty="0">
                <a:solidFill>
                  <a:prstClr val="black"/>
                </a:solidFill>
              </a:rPr>
              <a:t>. A prestação de contas anual </a:t>
            </a:r>
            <a:r>
              <a:rPr lang="pt-BR" sz="3000" b="1" u="sng" dirty="0">
                <a:solidFill>
                  <a:prstClr val="black"/>
                </a:solidFill>
              </a:rPr>
              <a:t>não é um momento de "vingança política"</a:t>
            </a:r>
            <a:r>
              <a:rPr lang="pt-BR" sz="3000" dirty="0">
                <a:solidFill>
                  <a:prstClr val="black"/>
                </a:solidFill>
              </a:rPr>
              <a:t>, mas o ritual solene onde os representantes do povo verificam se o mandato outorgado nas urnas está sendo exercido com probidade e eficiência.</a:t>
            </a: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3313" y="-15871"/>
            <a:ext cx="4958687" cy="6873871"/>
          </a:xfrm>
          <a:prstGeom prst="rect">
            <a:avLst/>
          </a:prstGeom>
        </p:spPr>
      </p:pic>
    </p:spTree>
    <p:extLst>
      <p:ext uri="{BB962C8B-B14F-4D97-AF65-F5344CB8AC3E}">
        <p14:creationId xmlns:p14="http://schemas.microsoft.com/office/powerpoint/2010/main" val="1663784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75313" y="733616"/>
            <a:ext cx="11027390" cy="917765"/>
          </a:xfrm>
        </p:spPr>
        <p:txBody>
          <a:bodyPr>
            <a:normAutofit/>
          </a:bodyPr>
          <a:lstStyle/>
          <a:p>
            <a:pPr algn="ctr"/>
            <a:r>
              <a:rPr lang="pt-BR" sz="4000" dirty="0"/>
              <a:t>O papel dos Tribunais de Contas </a:t>
            </a:r>
            <a:endParaRPr lang="pt-BR" sz="4000"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375313" y="2187056"/>
            <a:ext cx="11177516" cy="3046988"/>
          </a:xfrm>
          <a:prstGeom prst="rect">
            <a:avLst/>
          </a:prstGeom>
          <a:noFill/>
        </p:spPr>
        <p:txBody>
          <a:bodyPr wrap="square">
            <a:spAutoFit/>
          </a:bodyPr>
          <a:lstStyle/>
          <a:p>
            <a:pPr>
              <a:buNone/>
            </a:pPr>
            <a:r>
              <a:rPr lang="pt-BR" sz="3200" b="1" dirty="0"/>
              <a:t>Competências do Tribunal de Contas: (art.71, CF)</a:t>
            </a:r>
          </a:p>
          <a:p>
            <a:pPr algn="just"/>
            <a:r>
              <a:rPr lang="pt-BR" sz="3200" b="1" u="sng" dirty="0"/>
              <a:t>Apreciar</a:t>
            </a:r>
            <a:r>
              <a:rPr lang="pt-BR" sz="3200" dirty="0"/>
              <a:t> as contas prestadas anualmente pelo Prefeito, mediante parecer prévio;</a:t>
            </a:r>
          </a:p>
          <a:p>
            <a:pPr algn="just"/>
            <a:r>
              <a:rPr lang="pt-BR" sz="3200" b="1" u="sng" dirty="0"/>
              <a:t>Julgar</a:t>
            </a:r>
            <a:r>
              <a:rPr lang="pt-BR" sz="3200" dirty="0"/>
              <a:t> as contas dos administradores e demais responsáveis por dinheiros, bens e valores públicos da administração direta e indireta;</a:t>
            </a:r>
          </a:p>
        </p:txBody>
      </p:sp>
    </p:spTree>
    <p:extLst>
      <p:ext uri="{BB962C8B-B14F-4D97-AF65-F5344CB8AC3E}">
        <p14:creationId xmlns:p14="http://schemas.microsoft.com/office/powerpoint/2010/main" val="638094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75313" y="515252"/>
            <a:ext cx="11027390" cy="917765"/>
          </a:xfrm>
        </p:spPr>
        <p:txBody>
          <a:bodyPr>
            <a:normAutofit/>
          </a:bodyPr>
          <a:lstStyle/>
          <a:p>
            <a:pPr algn="ctr"/>
            <a:r>
              <a:rPr lang="pt-BR" sz="4000" dirty="0"/>
              <a:t>O papel dos Tribunais de Contas </a:t>
            </a:r>
            <a:endParaRPr lang="pt-BR" sz="4000"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375312" y="1651381"/>
            <a:ext cx="11416353" cy="4939814"/>
          </a:xfrm>
          <a:prstGeom prst="rect">
            <a:avLst/>
          </a:prstGeom>
          <a:noFill/>
        </p:spPr>
        <p:txBody>
          <a:bodyPr wrap="square">
            <a:spAutoFit/>
          </a:bodyPr>
          <a:lstStyle/>
          <a:p>
            <a:pPr algn="ctr"/>
            <a:r>
              <a:rPr lang="pt-BR" sz="3000" b="1" dirty="0"/>
              <a:t>APRECIAÇÃO E JULGAMENTO DE CONTAS</a:t>
            </a:r>
          </a:p>
          <a:p>
            <a:endParaRPr lang="pt-BR" sz="1500" dirty="0"/>
          </a:p>
          <a:p>
            <a:r>
              <a:rPr lang="pt-BR" sz="3000" dirty="0"/>
              <a:t>Existe uma distinção fundamental no papel dos tribunais:</a:t>
            </a:r>
          </a:p>
          <a:p>
            <a:pPr marL="457200" indent="-457200" algn="just">
              <a:buFont typeface="Arial" panose="020B0604020202020204" pitchFamily="34" charset="0"/>
              <a:buChar char="•"/>
            </a:pPr>
            <a:r>
              <a:rPr lang="pt-BR" sz="3000" b="1" dirty="0"/>
              <a:t>Contas de Governo (Chefes do Executivo):</a:t>
            </a:r>
            <a:r>
              <a:rPr lang="pt-BR" sz="3000" dirty="0"/>
              <a:t> O Tribunal emite um </a:t>
            </a:r>
            <a:r>
              <a:rPr lang="pt-BR" sz="3000" b="1" dirty="0"/>
              <a:t>parecer prévio</a:t>
            </a:r>
            <a:r>
              <a:rPr lang="pt-BR" sz="3000" dirty="0"/>
              <a:t> sobre as contas anuais do Presidente, Governadores e Prefeitos. Quem julga, de fato, é o respectivo Poder Legislativo (Congresso, Assembleia ou Câmara Municipal).</a:t>
            </a:r>
          </a:p>
          <a:p>
            <a:pPr marL="457200" indent="-457200" algn="just">
              <a:buFont typeface="Arial" panose="020B0604020202020204" pitchFamily="34" charset="0"/>
              <a:buChar char="•"/>
            </a:pPr>
            <a:r>
              <a:rPr lang="pt-BR" sz="3000" b="1" dirty="0"/>
              <a:t>Contas de Gestão (Administradores):</a:t>
            </a:r>
            <a:r>
              <a:rPr lang="pt-BR" sz="3000" dirty="0"/>
              <a:t> O Tribunal </a:t>
            </a:r>
            <a:r>
              <a:rPr lang="pt-BR" sz="3000" b="1" dirty="0"/>
              <a:t>julga diretamente</a:t>
            </a:r>
            <a:r>
              <a:rPr lang="pt-BR" sz="3000" dirty="0"/>
              <a:t> as contas de demais administradores e responsáveis por bens e valores públicos (como secretários, diretores de autarquias e presidentes de empresas públicas).</a:t>
            </a:r>
          </a:p>
        </p:txBody>
      </p:sp>
    </p:spTree>
    <p:extLst>
      <p:ext uri="{BB962C8B-B14F-4D97-AF65-F5344CB8AC3E}">
        <p14:creationId xmlns:p14="http://schemas.microsoft.com/office/powerpoint/2010/main" val="912468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75313" y="515252"/>
            <a:ext cx="11027390" cy="917765"/>
          </a:xfrm>
        </p:spPr>
        <p:txBody>
          <a:bodyPr>
            <a:normAutofit/>
          </a:bodyPr>
          <a:lstStyle/>
          <a:p>
            <a:pPr algn="ctr"/>
            <a:r>
              <a:rPr lang="pt-BR" sz="4000" b="1" dirty="0"/>
              <a:t>Tipos de Prestação de Contas</a:t>
            </a:r>
            <a:endParaRPr lang="pt-BR" sz="4000"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375312" y="1651381"/>
            <a:ext cx="11416353" cy="4585871"/>
          </a:xfrm>
          <a:prstGeom prst="rect">
            <a:avLst/>
          </a:prstGeom>
          <a:noFill/>
        </p:spPr>
        <p:txBody>
          <a:bodyPr wrap="square">
            <a:spAutoFit/>
          </a:bodyPr>
          <a:lstStyle/>
          <a:p>
            <a:pPr algn="ctr" defTabSz="685800">
              <a:defRPr/>
            </a:pPr>
            <a:r>
              <a:rPr lang="pt-BR" sz="3600" b="1" dirty="0">
                <a:solidFill>
                  <a:prstClr val="black"/>
                </a:solidFill>
              </a:rPr>
              <a:t>PCA: Prestação de Contas Anual (contas de governo) </a:t>
            </a:r>
          </a:p>
          <a:p>
            <a:pPr algn="just" defTabSz="685800">
              <a:defRPr/>
            </a:pPr>
            <a:endParaRPr lang="pt-BR" sz="3200" dirty="0">
              <a:solidFill>
                <a:prstClr val="black"/>
              </a:solidFill>
            </a:endParaRPr>
          </a:p>
          <a:p>
            <a:pPr marL="457200" indent="-457200" algn="just" defTabSz="685800">
              <a:buFont typeface="Arial" panose="020B0604020202020204" pitchFamily="34" charset="0"/>
              <a:buChar char="•"/>
              <a:defRPr/>
            </a:pPr>
            <a:r>
              <a:rPr lang="pt-BR" sz="3200" dirty="0">
                <a:solidFill>
                  <a:prstClr val="black"/>
                </a:solidFill>
              </a:rPr>
              <a:t>Esse tipo, no município, é um processo de comprovação dos atos de governo de todo o exercício financeiro, de primeiro de janeiro a trinta e um de dezembro de cada ano civil. </a:t>
            </a:r>
          </a:p>
          <a:p>
            <a:pPr marL="457200" indent="-457200" algn="just" defTabSz="685800">
              <a:buFont typeface="Arial" panose="020B0604020202020204" pitchFamily="34" charset="0"/>
              <a:buChar char="•"/>
              <a:defRPr/>
            </a:pPr>
            <a:r>
              <a:rPr lang="pt-BR" sz="3200" dirty="0">
                <a:solidFill>
                  <a:prstClr val="black"/>
                </a:solidFill>
              </a:rPr>
              <a:t>O principal fator é a comprovação da correta direção da Administração Direta e Indireta no município. </a:t>
            </a:r>
          </a:p>
          <a:p>
            <a:pPr marL="457200" indent="-457200" algn="just" defTabSz="685800">
              <a:buFont typeface="Arial" panose="020B0604020202020204" pitchFamily="34" charset="0"/>
              <a:buChar char="•"/>
              <a:defRPr/>
            </a:pPr>
            <a:r>
              <a:rPr lang="pt-BR" sz="3200" dirty="0">
                <a:solidFill>
                  <a:prstClr val="black"/>
                </a:solidFill>
              </a:rPr>
              <a:t>No município, são obrigados a prestar contas de governo, o prefeito e o presidente da câmara de vereadores. </a:t>
            </a:r>
          </a:p>
        </p:txBody>
      </p:sp>
    </p:spTree>
    <p:extLst>
      <p:ext uri="{BB962C8B-B14F-4D97-AF65-F5344CB8AC3E}">
        <p14:creationId xmlns:p14="http://schemas.microsoft.com/office/powerpoint/2010/main" val="1184185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87569" y="772732"/>
            <a:ext cx="11699631" cy="5582348"/>
          </a:xfrm>
        </p:spPr>
        <p:txBody>
          <a:bodyPr>
            <a:normAutofit fontScale="85000" lnSpcReduction="20000"/>
          </a:bodyPr>
          <a:lstStyle/>
          <a:p>
            <a:pPr algn="ctr">
              <a:buNone/>
              <a:defRPr/>
            </a:pPr>
            <a:r>
              <a:rPr lang="pt-BR" altLang="pt-BR" sz="3300" b="1" dirty="0">
                <a:solidFill>
                  <a:srgbClr val="141414"/>
                </a:solidFill>
                <a:latin typeface="Arial" pitchFamily="34" charset="0"/>
                <a:cs typeface="Arial" pitchFamily="34" charset="0"/>
              </a:rPr>
              <a:t>LUIZ HENRIQUE NÉIA GIAVINA-BIANCHI</a:t>
            </a:r>
          </a:p>
          <a:p>
            <a:pPr marL="0" indent="0" algn="ctr">
              <a:buFont typeface="Arial" charset="0"/>
              <a:buNone/>
              <a:defRPr/>
            </a:pPr>
            <a:endParaRPr lang="pt-BR" altLang="pt-BR" b="1" dirty="0">
              <a:effectLst>
                <a:outerShdw blurRad="38100" dist="38100" dir="2700000" algn="tl">
                  <a:srgbClr val="000000">
                    <a:alpha val="43137"/>
                  </a:srgbClr>
                </a:outerShdw>
              </a:effectLst>
              <a:latin typeface="Arial" pitchFamily="34" charset="0"/>
              <a:cs typeface="Arial" pitchFamily="34" charset="0"/>
            </a:endParaRPr>
          </a:p>
          <a:p>
            <a:pPr algn="just">
              <a:defRPr/>
            </a:pPr>
            <a:r>
              <a:rPr lang="pt-BR" b="1" dirty="0">
                <a:latin typeface="Arial" pitchFamily="34" charset="0"/>
                <a:cs typeface="Arial" pitchFamily="34" charset="0"/>
              </a:rPr>
              <a:t>Procurador do Legislativo </a:t>
            </a:r>
            <a:r>
              <a:rPr lang="pt-BR" dirty="0">
                <a:latin typeface="Arial" pitchFamily="34" charset="0"/>
                <a:cs typeface="Arial" pitchFamily="34" charset="0"/>
              </a:rPr>
              <a:t>da Câmara Municipal de Jacarezinho desde 2010.</a:t>
            </a:r>
          </a:p>
          <a:p>
            <a:pPr algn="just">
              <a:defRPr/>
            </a:pPr>
            <a:r>
              <a:rPr lang="pt-BR" b="1" dirty="0">
                <a:latin typeface="Arial" pitchFamily="34" charset="0"/>
                <a:cs typeface="Arial" pitchFamily="34" charset="0"/>
              </a:rPr>
              <a:t>Graduado</a:t>
            </a:r>
            <a:r>
              <a:rPr lang="pt-BR" dirty="0">
                <a:latin typeface="Arial" pitchFamily="34" charset="0"/>
                <a:cs typeface="Arial" pitchFamily="34" charset="0"/>
              </a:rPr>
              <a:t> em Direito pela UENP;</a:t>
            </a:r>
          </a:p>
          <a:p>
            <a:pPr algn="just">
              <a:defRPr/>
            </a:pPr>
            <a:r>
              <a:rPr lang="pt-BR" b="1" dirty="0">
                <a:latin typeface="Arial" pitchFamily="34" charset="0"/>
                <a:cs typeface="Arial" pitchFamily="34" charset="0"/>
              </a:rPr>
              <a:t>Pós-Graduado</a:t>
            </a:r>
            <a:r>
              <a:rPr lang="pt-BR" dirty="0">
                <a:latin typeface="Arial" pitchFamily="34" charset="0"/>
                <a:cs typeface="Arial" pitchFamily="34" charset="0"/>
              </a:rPr>
              <a:t> em Direito Civil e Direito Processual Civil pela FAESO; </a:t>
            </a:r>
          </a:p>
          <a:p>
            <a:pPr algn="just">
              <a:defRPr/>
            </a:pPr>
            <a:r>
              <a:rPr lang="pt-BR" b="1" dirty="0">
                <a:latin typeface="Arial" pitchFamily="34" charset="0"/>
                <a:cs typeface="Arial" pitchFamily="34" charset="0"/>
              </a:rPr>
              <a:t>Pós-Graduado</a:t>
            </a:r>
            <a:r>
              <a:rPr lang="pt-BR" dirty="0">
                <a:latin typeface="Arial" pitchFamily="34" charset="0"/>
                <a:cs typeface="Arial" pitchFamily="34" charset="0"/>
              </a:rPr>
              <a:t> em Gestão Pública pela UEPG;</a:t>
            </a:r>
          </a:p>
          <a:p>
            <a:pPr algn="just">
              <a:defRPr/>
            </a:pPr>
            <a:r>
              <a:rPr lang="pt-BR" b="1" dirty="0">
                <a:latin typeface="Arial" pitchFamily="34" charset="0"/>
                <a:cs typeface="Arial" pitchFamily="34" charset="0"/>
              </a:rPr>
              <a:t>Pós-Graduado</a:t>
            </a:r>
            <a:r>
              <a:rPr lang="pt-BR" dirty="0">
                <a:latin typeface="Arial" pitchFamily="34" charset="0"/>
                <a:cs typeface="Arial" pitchFamily="34" charset="0"/>
              </a:rPr>
              <a:t> em Direito Administrativo pela UENP.</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MBA em Nova Lei de Licitações pela UNYPÓS;</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Direito Municipal pela ESA;</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Lei Geral de Proteção de Dados pela LEGALE;</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MBA em Nova Lei de Licitações pela PÓLIS CIVITAS/TCE-PR.</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Lei Geral de Direito e Processo Constitucional pela </a:t>
            </a:r>
            <a:r>
              <a:rPr lang="pt-BR" dirty="0" smtClean="0">
                <a:latin typeface="Arial" pitchFamily="34" charset="0"/>
                <a:cs typeface="Arial" pitchFamily="34" charset="0"/>
              </a:rPr>
              <a:t>LEGALE.</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Advocacia na Fazenda Pública pela LEGALE;</a:t>
            </a:r>
          </a:p>
          <a:p>
            <a:pPr>
              <a:defRPr/>
            </a:pPr>
            <a:r>
              <a:rPr lang="pt-BR" b="1" dirty="0" smtClean="0">
                <a:latin typeface="Arial" pitchFamily="34" charset="0"/>
                <a:cs typeface="Arial" pitchFamily="34" charset="0"/>
              </a:rPr>
              <a:t>Mestre</a:t>
            </a:r>
            <a:r>
              <a:rPr lang="pt-BR" dirty="0" smtClean="0">
                <a:latin typeface="Arial" pitchFamily="34" charset="0"/>
                <a:cs typeface="Arial" pitchFamily="34" charset="0"/>
              </a:rPr>
              <a:t> </a:t>
            </a:r>
            <a:r>
              <a:rPr lang="pt-BR" dirty="0">
                <a:latin typeface="Arial" pitchFamily="34" charset="0"/>
                <a:cs typeface="Arial" pitchFamily="34" charset="0"/>
              </a:rPr>
              <a:t>em Ciência Jurídica pela UENP</a:t>
            </a:r>
            <a:r>
              <a:rPr lang="pt-BR" dirty="0" smtClean="0">
                <a:latin typeface="Arial" pitchFamily="34" charset="0"/>
                <a:cs typeface="Arial" pitchFamily="34" charset="0"/>
              </a:rPr>
              <a:t>.</a:t>
            </a:r>
          </a:p>
          <a:p>
            <a:pPr>
              <a:defRPr/>
            </a:pPr>
            <a:endParaRPr lang="pt-BR" altLang="pt-BR" b="1" dirty="0">
              <a:solidFill>
                <a:srgbClr val="141414"/>
              </a:solidFill>
              <a:latin typeface="Arial" pitchFamily="34" charset="0"/>
              <a:cs typeface="Arial" pitchFamily="34" charset="0"/>
            </a:endParaRPr>
          </a:p>
        </p:txBody>
      </p:sp>
      <p:pic>
        <p:nvPicPr>
          <p:cNvPr id="5" name="Imagem 4">
            <a:extLst>
              <a:ext uri="{FF2B5EF4-FFF2-40B4-BE49-F238E27FC236}">
                <a16:creationId xmlns="" xmlns:a16="http://schemas.microsoft.com/office/drawing/2014/main" id="{6247DB32-45CA-5CA7-9141-15E192485088}"/>
              </a:ext>
            </a:extLst>
          </p:cNvPr>
          <p:cNvPicPr>
            <a:picLocks noChangeAspect="1"/>
          </p:cNvPicPr>
          <p:nvPr/>
        </p:nvPicPr>
        <p:blipFill>
          <a:blip r:embed="rId3"/>
          <a:stretch>
            <a:fillRect/>
          </a:stretch>
        </p:blipFill>
        <p:spPr>
          <a:xfrm>
            <a:off x="10143423" y="1415976"/>
            <a:ext cx="2460057" cy="3133164"/>
          </a:xfrm>
          <a:prstGeom prst="rect">
            <a:avLst/>
          </a:prstGeom>
        </p:spPr>
      </p:pic>
    </p:spTree>
    <p:extLst>
      <p:ext uri="{BB962C8B-B14F-4D97-AF65-F5344CB8AC3E}">
        <p14:creationId xmlns:p14="http://schemas.microsoft.com/office/powerpoint/2010/main" val="1240578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69793" y="542548"/>
            <a:ext cx="11027390" cy="917765"/>
          </a:xfrm>
        </p:spPr>
        <p:txBody>
          <a:bodyPr>
            <a:normAutofit/>
          </a:bodyPr>
          <a:lstStyle/>
          <a:p>
            <a:pPr algn="ctr"/>
            <a:r>
              <a:rPr lang="pt-BR" sz="4000" b="1" dirty="0"/>
              <a:t>Tipos de Prestação de Contas</a:t>
            </a:r>
            <a:endParaRPr lang="pt-BR" sz="4000"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375311" y="1460313"/>
            <a:ext cx="11416353" cy="5262979"/>
          </a:xfrm>
          <a:prstGeom prst="rect">
            <a:avLst/>
          </a:prstGeom>
          <a:noFill/>
        </p:spPr>
        <p:txBody>
          <a:bodyPr wrap="square">
            <a:spAutoFit/>
          </a:bodyPr>
          <a:lstStyle/>
          <a:p>
            <a:pPr algn="ctr" defTabSz="685800">
              <a:defRPr/>
            </a:pPr>
            <a:r>
              <a:rPr lang="pt-BR" sz="2800" b="1" dirty="0">
                <a:solidFill>
                  <a:prstClr val="black"/>
                </a:solidFill>
              </a:rPr>
              <a:t>PCTV: Prestação de contas de transferências voluntárias </a:t>
            </a:r>
          </a:p>
          <a:p>
            <a:pPr algn="just" defTabSz="685800">
              <a:defRPr/>
            </a:pPr>
            <a:r>
              <a:rPr lang="pt-BR" sz="2800" dirty="0">
                <a:solidFill>
                  <a:prstClr val="black"/>
                </a:solidFill>
              </a:rPr>
              <a:t>Esse tipo é aquele processo que se exige dos órgãos públicos em razão da entrega/recebimento de recursos públicos a outro ente (público ou privado) que não decorra de determinação constitucional ou legal. </a:t>
            </a:r>
          </a:p>
          <a:p>
            <a:pPr algn="just" defTabSz="685800">
              <a:defRPr/>
            </a:pPr>
            <a:endParaRPr lang="pt-BR" sz="2800" dirty="0">
              <a:solidFill>
                <a:prstClr val="black"/>
              </a:solidFill>
            </a:endParaRPr>
          </a:p>
          <a:p>
            <a:pPr algn="just" defTabSz="685800">
              <a:defRPr/>
            </a:pPr>
            <a:r>
              <a:rPr lang="pt-BR" sz="2800" dirty="0">
                <a:solidFill>
                  <a:prstClr val="black"/>
                </a:solidFill>
              </a:rPr>
              <a:t>Poderá ocorrer em forma de: </a:t>
            </a:r>
          </a:p>
          <a:p>
            <a:pPr algn="just" defTabSz="685800">
              <a:buFontTx/>
              <a:buChar char="-"/>
              <a:defRPr/>
            </a:pPr>
            <a:r>
              <a:rPr lang="pt-BR" sz="2800" b="1" i="1" dirty="0">
                <a:solidFill>
                  <a:prstClr val="black"/>
                </a:solidFill>
              </a:rPr>
              <a:t>Convênios </a:t>
            </a:r>
          </a:p>
          <a:p>
            <a:pPr algn="just" defTabSz="685800">
              <a:defRPr/>
            </a:pPr>
            <a:r>
              <a:rPr lang="pt-BR" sz="2800" b="1" i="1" dirty="0">
                <a:solidFill>
                  <a:prstClr val="black"/>
                </a:solidFill>
              </a:rPr>
              <a:t>- Subvenções Sociais </a:t>
            </a:r>
          </a:p>
          <a:p>
            <a:pPr algn="just" defTabSz="685800">
              <a:defRPr/>
            </a:pPr>
            <a:r>
              <a:rPr lang="pt-BR" sz="2800" b="1" i="1" dirty="0">
                <a:solidFill>
                  <a:prstClr val="black"/>
                </a:solidFill>
              </a:rPr>
              <a:t>- Termo de Parceria </a:t>
            </a:r>
          </a:p>
          <a:p>
            <a:pPr algn="just" defTabSz="685800">
              <a:defRPr/>
            </a:pPr>
            <a:r>
              <a:rPr lang="pt-BR" sz="2800" b="1" i="1" dirty="0">
                <a:solidFill>
                  <a:prstClr val="black"/>
                </a:solidFill>
              </a:rPr>
              <a:t>- Contrato de Gestão </a:t>
            </a:r>
          </a:p>
          <a:p>
            <a:pPr algn="just" defTabSz="685800">
              <a:defRPr/>
            </a:pPr>
            <a:r>
              <a:rPr lang="pt-BR" sz="2800" dirty="0">
                <a:solidFill>
                  <a:prstClr val="black"/>
                </a:solidFill>
              </a:rPr>
              <a:t>O responsável pela prestação de contas é o administrador dos recursos ou bens. </a:t>
            </a:r>
          </a:p>
        </p:txBody>
      </p:sp>
    </p:spTree>
    <p:extLst>
      <p:ext uri="{BB962C8B-B14F-4D97-AF65-F5344CB8AC3E}">
        <p14:creationId xmlns:p14="http://schemas.microsoft.com/office/powerpoint/2010/main" val="2174539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69793" y="542548"/>
            <a:ext cx="11027390" cy="917765"/>
          </a:xfrm>
        </p:spPr>
        <p:txBody>
          <a:bodyPr>
            <a:normAutofit/>
          </a:bodyPr>
          <a:lstStyle/>
          <a:p>
            <a:pPr algn="ctr"/>
            <a:r>
              <a:rPr lang="pt-BR" sz="4000" b="1" dirty="0"/>
              <a:t>Tipos de Prestação de Contas</a:t>
            </a:r>
            <a:endParaRPr lang="pt-BR" sz="4000"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375311" y="1460313"/>
            <a:ext cx="11416353" cy="1692771"/>
          </a:xfrm>
          <a:prstGeom prst="rect">
            <a:avLst/>
          </a:prstGeom>
          <a:noFill/>
        </p:spPr>
        <p:txBody>
          <a:bodyPr wrap="square">
            <a:spAutoFit/>
          </a:bodyPr>
          <a:lstStyle/>
          <a:p>
            <a:pPr algn="ctr" defTabSz="685800">
              <a:defRPr/>
            </a:pPr>
            <a:r>
              <a:rPr lang="pt-BR" sz="2600" b="1" dirty="0">
                <a:solidFill>
                  <a:prstClr val="black"/>
                </a:solidFill>
              </a:rPr>
              <a:t>Matéria da PCTV: </a:t>
            </a:r>
          </a:p>
          <a:p>
            <a:pPr algn="just" defTabSz="685800">
              <a:defRPr/>
            </a:pPr>
            <a:r>
              <a:rPr lang="pt-BR" sz="2600" b="1" i="1" dirty="0">
                <a:solidFill>
                  <a:prstClr val="black"/>
                </a:solidFill>
              </a:rPr>
              <a:t>-legalidade do processamento das despesas </a:t>
            </a:r>
          </a:p>
          <a:p>
            <a:pPr algn="just" defTabSz="685800">
              <a:defRPr/>
            </a:pPr>
            <a:r>
              <a:rPr lang="pt-BR" sz="2600" b="1" i="1" dirty="0">
                <a:solidFill>
                  <a:prstClr val="black"/>
                </a:solidFill>
              </a:rPr>
              <a:t>-regularidade dos atos e contratos administrativos </a:t>
            </a:r>
          </a:p>
          <a:p>
            <a:pPr algn="just" defTabSz="685800">
              <a:defRPr/>
            </a:pPr>
            <a:r>
              <a:rPr lang="pt-BR" sz="2600" b="1" i="1" dirty="0">
                <a:solidFill>
                  <a:prstClr val="black"/>
                </a:solidFill>
              </a:rPr>
              <a:t>-economicidade e destinação dos gastos públicos </a:t>
            </a:r>
          </a:p>
        </p:txBody>
      </p:sp>
      <p:sp>
        <p:nvSpPr>
          <p:cNvPr id="3" name="Retângulo 2"/>
          <p:cNvSpPr/>
          <p:nvPr/>
        </p:nvSpPr>
        <p:spPr>
          <a:xfrm>
            <a:off x="2961565" y="3434898"/>
            <a:ext cx="5254388" cy="3293209"/>
          </a:xfrm>
          <a:prstGeom prst="rect">
            <a:avLst/>
          </a:prstGeom>
        </p:spPr>
        <p:txBody>
          <a:bodyPr wrap="square">
            <a:spAutoFit/>
          </a:bodyPr>
          <a:lstStyle/>
          <a:p>
            <a:pPr algn="just" defTabSz="685800">
              <a:defRPr/>
            </a:pPr>
            <a:r>
              <a:rPr lang="pt-BR" sz="2600" b="1" dirty="0">
                <a:solidFill>
                  <a:prstClr val="black"/>
                </a:solidFill>
              </a:rPr>
              <a:t>Conteúdo do processo: </a:t>
            </a:r>
          </a:p>
          <a:p>
            <a:pPr algn="just" defTabSz="685800">
              <a:defRPr/>
            </a:pPr>
            <a:r>
              <a:rPr lang="pt-BR" sz="2600" b="1" i="1" dirty="0">
                <a:solidFill>
                  <a:prstClr val="black"/>
                </a:solidFill>
              </a:rPr>
              <a:t>-notas de empenho </a:t>
            </a:r>
          </a:p>
          <a:p>
            <a:pPr algn="just" defTabSz="685800">
              <a:defRPr/>
            </a:pPr>
            <a:r>
              <a:rPr lang="pt-BR" sz="2600" b="1" i="1" dirty="0">
                <a:solidFill>
                  <a:prstClr val="black"/>
                </a:solidFill>
              </a:rPr>
              <a:t>-ordens de pagamento </a:t>
            </a:r>
          </a:p>
          <a:p>
            <a:pPr algn="just" defTabSz="685800">
              <a:defRPr/>
            </a:pPr>
            <a:r>
              <a:rPr lang="pt-BR" sz="2600" b="1" i="1" dirty="0">
                <a:solidFill>
                  <a:prstClr val="black"/>
                </a:solidFill>
              </a:rPr>
              <a:t>-comprovantes de despesas </a:t>
            </a:r>
          </a:p>
          <a:p>
            <a:pPr algn="just" defTabSz="685800">
              <a:defRPr/>
            </a:pPr>
            <a:r>
              <a:rPr lang="pt-BR" sz="2600" b="1" i="1" dirty="0">
                <a:solidFill>
                  <a:prstClr val="black"/>
                </a:solidFill>
              </a:rPr>
              <a:t>-processos licitatórios </a:t>
            </a:r>
          </a:p>
          <a:p>
            <a:pPr algn="just" defTabSz="685800">
              <a:defRPr/>
            </a:pPr>
            <a:r>
              <a:rPr lang="pt-BR" sz="2600" b="1" i="1" dirty="0">
                <a:solidFill>
                  <a:prstClr val="black"/>
                </a:solidFill>
              </a:rPr>
              <a:t>-contratos e atos administrativos </a:t>
            </a:r>
          </a:p>
          <a:p>
            <a:pPr algn="just" defTabSz="685800">
              <a:defRPr/>
            </a:pPr>
            <a:r>
              <a:rPr lang="pt-BR" sz="2600" b="1" i="1" dirty="0">
                <a:solidFill>
                  <a:prstClr val="black"/>
                </a:solidFill>
              </a:rPr>
              <a:t>-extratos bancários </a:t>
            </a:r>
          </a:p>
          <a:p>
            <a:pPr algn="just" defTabSz="685800">
              <a:defRPr/>
            </a:pPr>
            <a:r>
              <a:rPr lang="pt-BR" sz="2600" b="1" i="1" dirty="0">
                <a:solidFill>
                  <a:prstClr val="black"/>
                </a:solidFill>
              </a:rPr>
              <a:t>-folhas de pagamento</a:t>
            </a:r>
          </a:p>
        </p:txBody>
      </p:sp>
    </p:spTree>
    <p:extLst>
      <p:ext uri="{BB962C8B-B14F-4D97-AF65-F5344CB8AC3E}">
        <p14:creationId xmlns:p14="http://schemas.microsoft.com/office/powerpoint/2010/main" val="3808859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45660" y="559606"/>
            <a:ext cx="6728346" cy="917765"/>
          </a:xfrm>
        </p:spPr>
        <p:txBody>
          <a:bodyPr>
            <a:normAutofit/>
          </a:bodyPr>
          <a:lstStyle/>
          <a:p>
            <a:pPr algn="ctr" defTabSz="685800">
              <a:defRPr/>
            </a:pPr>
            <a:r>
              <a:rPr lang="pt-BR" sz="3000" dirty="0">
                <a:cs typeface="Arial" panose="020B0604020202020204" pitchFamily="34" charset="0"/>
              </a:rPr>
              <a:t>A quem cabe julgar as Contas de Gestão</a:t>
            </a:r>
            <a:r>
              <a:rPr lang="pt-BR" sz="3000" dirty="0" smtClean="0">
                <a:cs typeface="Arial" panose="020B0604020202020204" pitchFamily="34" charset="0"/>
              </a:rPr>
              <a:t>?</a:t>
            </a:r>
            <a:endParaRPr lang="pt-BR" sz="3000" u="sng"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245660" y="1477371"/>
            <a:ext cx="6728346" cy="5262979"/>
          </a:xfrm>
          <a:prstGeom prst="rect">
            <a:avLst/>
          </a:prstGeom>
          <a:noFill/>
        </p:spPr>
        <p:txBody>
          <a:bodyPr wrap="square">
            <a:spAutoFit/>
          </a:bodyPr>
          <a:lstStyle/>
          <a:p>
            <a:pPr algn="just" defTabSz="685800">
              <a:defRPr/>
            </a:pPr>
            <a:r>
              <a:rPr lang="pt-BR" sz="2800" b="1" dirty="0">
                <a:solidFill>
                  <a:prstClr val="black"/>
                </a:solidFill>
              </a:rPr>
              <a:t>Tema 835 – STF – </a:t>
            </a:r>
            <a:r>
              <a:rPr lang="pt-BR" sz="2800" b="1" u="sng" dirty="0" smtClean="0">
                <a:solidFill>
                  <a:prstClr val="black"/>
                </a:solidFill>
              </a:rPr>
              <a:t>2019</a:t>
            </a:r>
          </a:p>
          <a:p>
            <a:pPr algn="just" defTabSz="685800">
              <a:defRPr/>
            </a:pPr>
            <a:r>
              <a:rPr lang="pt-BR" sz="2800" dirty="0" smtClean="0">
                <a:solidFill>
                  <a:prstClr val="black"/>
                </a:solidFill>
              </a:rPr>
              <a:t>Para </a:t>
            </a:r>
            <a:r>
              <a:rPr lang="pt-BR" sz="2800" dirty="0">
                <a:solidFill>
                  <a:prstClr val="black"/>
                </a:solidFill>
              </a:rPr>
              <a:t>os fins do art. 1º, inciso I, alínea "g", da Lei Complementar 64, de 18 de maio de 1990, alterado pela Lei Complementar 135, de 4 de junho de 2010, a apreciação das contas de prefeitos, tanto as de governo quanto as de gestão, será exercida pelas Câmaras Municipais, com o auxílio dos Tribunais de Contas competentes, cujo parecer prévio somente deixará de prevalecer por decisão de 2/3 dos vereadores.</a:t>
            </a:r>
          </a:p>
        </p:txBody>
      </p:sp>
      <p:pic>
        <p:nvPicPr>
          <p:cNvPr id="6" name="Picture 2" descr=" (Imagem: Pedro Ladeira/Folhapress)">
            <a:extLst>
              <a:ext uri="{FF2B5EF4-FFF2-40B4-BE49-F238E27FC236}">
                <a16:creationId xmlns="" xmlns:a16="http://schemas.microsoft.com/office/drawing/2014/main" id="{B20A552D-A2E7-9C87-61D7-52ADA2DA4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497" y="13651"/>
            <a:ext cx="4849504" cy="684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287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45660" y="559606"/>
            <a:ext cx="6728346" cy="917765"/>
          </a:xfrm>
        </p:spPr>
        <p:txBody>
          <a:bodyPr>
            <a:normAutofit/>
          </a:bodyPr>
          <a:lstStyle/>
          <a:p>
            <a:pPr algn="ctr" defTabSz="685800">
              <a:defRPr/>
            </a:pPr>
            <a:r>
              <a:rPr lang="pt-BR" sz="3000" dirty="0">
                <a:cs typeface="Arial" panose="020B0604020202020204" pitchFamily="34" charset="0"/>
              </a:rPr>
              <a:t>A quem cabe julgar as Contas de Gestão</a:t>
            </a:r>
            <a:r>
              <a:rPr lang="pt-BR" sz="3000" dirty="0" smtClean="0">
                <a:cs typeface="Arial" panose="020B0604020202020204" pitchFamily="34" charset="0"/>
              </a:rPr>
              <a:t>?</a:t>
            </a:r>
            <a:endParaRPr lang="pt-BR" sz="3000" u="sng"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245660" y="1477371"/>
            <a:ext cx="6728346" cy="4247317"/>
          </a:xfrm>
          <a:prstGeom prst="rect">
            <a:avLst/>
          </a:prstGeom>
          <a:noFill/>
        </p:spPr>
        <p:txBody>
          <a:bodyPr wrap="square">
            <a:spAutoFit/>
          </a:bodyPr>
          <a:lstStyle/>
          <a:p>
            <a:pPr algn="just" defTabSz="685800">
              <a:defRPr/>
            </a:pPr>
            <a:r>
              <a:rPr lang="pt-BR" sz="3000" b="1" dirty="0">
                <a:solidFill>
                  <a:prstClr val="black"/>
                </a:solidFill>
              </a:rPr>
              <a:t>Tema 157 – STF – </a:t>
            </a:r>
            <a:r>
              <a:rPr lang="pt-BR" sz="3000" b="1" u="sng" dirty="0">
                <a:solidFill>
                  <a:prstClr val="black"/>
                </a:solidFill>
              </a:rPr>
              <a:t>2022</a:t>
            </a:r>
            <a:endParaRPr lang="pt-BR" sz="3000" u="sng" dirty="0">
              <a:solidFill>
                <a:prstClr val="black"/>
              </a:solidFill>
            </a:endParaRPr>
          </a:p>
          <a:p>
            <a:pPr algn="just" defTabSz="685800">
              <a:defRPr/>
            </a:pPr>
            <a:r>
              <a:rPr lang="pt-BR" sz="3000" dirty="0">
                <a:solidFill>
                  <a:prstClr val="black"/>
                </a:solidFill>
              </a:rPr>
              <a:t>O parecer técnico elaborado pelo Tribunal de Contas tem natureza meramente opinativa, competindo exclusivamente à Câmara de Vereadores o julgamento das contas anuais do Chefe do Poder Executivo local, sendo incabível o julgamento ficto das contas por decurso de prazo.</a:t>
            </a:r>
          </a:p>
        </p:txBody>
      </p:sp>
      <p:pic>
        <p:nvPicPr>
          <p:cNvPr id="6" name="Picture 2" descr=" (Imagem: Pedro Ladeira/Folhapress)">
            <a:extLst>
              <a:ext uri="{FF2B5EF4-FFF2-40B4-BE49-F238E27FC236}">
                <a16:creationId xmlns="" xmlns:a16="http://schemas.microsoft.com/office/drawing/2014/main" id="{B20A552D-A2E7-9C87-61D7-52ADA2DA4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497" y="13651"/>
            <a:ext cx="4849504" cy="684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632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45660" y="559606"/>
            <a:ext cx="6728346" cy="917765"/>
          </a:xfrm>
        </p:spPr>
        <p:txBody>
          <a:bodyPr>
            <a:normAutofit/>
          </a:bodyPr>
          <a:lstStyle/>
          <a:p>
            <a:pPr algn="ctr" defTabSz="685800">
              <a:defRPr/>
            </a:pPr>
            <a:r>
              <a:rPr lang="pt-BR" sz="3000" dirty="0">
                <a:cs typeface="Arial" panose="020B0604020202020204" pitchFamily="34" charset="0"/>
              </a:rPr>
              <a:t>A quem cabe julgar as Contas de Gestão</a:t>
            </a:r>
            <a:r>
              <a:rPr lang="pt-BR" sz="3000" dirty="0" smtClean="0">
                <a:cs typeface="Arial" panose="020B0604020202020204" pitchFamily="34" charset="0"/>
              </a:rPr>
              <a:t>?</a:t>
            </a:r>
            <a:endParaRPr lang="pt-BR" sz="3000" u="sng"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245660" y="1477371"/>
            <a:ext cx="6728346" cy="4708981"/>
          </a:xfrm>
          <a:prstGeom prst="rect">
            <a:avLst/>
          </a:prstGeom>
          <a:noFill/>
        </p:spPr>
        <p:txBody>
          <a:bodyPr wrap="square">
            <a:spAutoFit/>
          </a:bodyPr>
          <a:lstStyle/>
          <a:p>
            <a:pPr algn="ctr" defTabSz="685800">
              <a:defRPr/>
            </a:pPr>
            <a:r>
              <a:rPr lang="pt-BR" sz="3000" b="1" dirty="0">
                <a:solidFill>
                  <a:prstClr val="black"/>
                </a:solidFill>
              </a:rPr>
              <a:t>ADPF 982/PR – STF – </a:t>
            </a:r>
            <a:r>
              <a:rPr lang="pt-BR" sz="3000" b="1" u="sng" dirty="0">
                <a:solidFill>
                  <a:prstClr val="black"/>
                </a:solidFill>
              </a:rPr>
              <a:t>2025</a:t>
            </a:r>
            <a:endParaRPr lang="pt-BR" sz="3000" u="sng" dirty="0">
              <a:solidFill>
                <a:prstClr val="black"/>
              </a:solidFill>
            </a:endParaRPr>
          </a:p>
          <a:p>
            <a:pPr algn="just" defTabSz="685800">
              <a:defRPr/>
            </a:pPr>
            <a:endParaRPr lang="pt-BR" sz="3000" dirty="0">
              <a:solidFill>
                <a:prstClr val="black"/>
              </a:solidFill>
            </a:endParaRPr>
          </a:p>
          <a:p>
            <a:pPr algn="just" defTabSz="685800">
              <a:defRPr/>
            </a:pPr>
            <a:r>
              <a:rPr lang="pt-BR" sz="3000" dirty="0">
                <a:solidFill>
                  <a:prstClr val="black"/>
                </a:solidFill>
              </a:rPr>
              <a:t>ARGUIÇÃO DE DESCUMPRIMENTO DE PRECEITO FUNDAMENTAL. DIREITO CONSTITUCIONAL E ADMINISTRATIVO. </a:t>
            </a:r>
            <a:r>
              <a:rPr lang="pt-BR" sz="3000" b="1" dirty="0">
                <a:solidFill>
                  <a:prstClr val="black"/>
                </a:solidFill>
              </a:rPr>
              <a:t>COMPETÊNCIA DOS TRIBUNAIS DE CONTAS PARA O JULGAMENTO DE CONTAS DE GESTÃO DE PREFEITOS QUE ATUEM COMO ORDENADORES DE DESPESAS</a:t>
            </a:r>
            <a:r>
              <a:rPr lang="pt-BR" sz="3000" dirty="0">
                <a:solidFill>
                  <a:prstClr val="black"/>
                </a:solidFill>
              </a:rPr>
              <a:t>. </a:t>
            </a:r>
            <a:r>
              <a:rPr lang="pt-BR" sz="3000" b="1" u="sng" dirty="0">
                <a:solidFill>
                  <a:prstClr val="black"/>
                </a:solidFill>
              </a:rPr>
              <a:t>PROCEDÊNCIA.</a:t>
            </a: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367" y="0"/>
            <a:ext cx="4978633" cy="6858000"/>
          </a:xfrm>
          <a:prstGeom prst="rect">
            <a:avLst/>
          </a:prstGeom>
        </p:spPr>
      </p:pic>
    </p:spTree>
    <p:extLst>
      <p:ext uri="{BB962C8B-B14F-4D97-AF65-F5344CB8AC3E}">
        <p14:creationId xmlns:p14="http://schemas.microsoft.com/office/powerpoint/2010/main" val="934760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68740" y="542548"/>
            <a:ext cx="11027390" cy="917765"/>
          </a:xfrm>
        </p:spPr>
        <p:txBody>
          <a:bodyPr>
            <a:normAutofit/>
          </a:bodyPr>
          <a:lstStyle/>
          <a:p>
            <a:pPr algn="ctr"/>
            <a:r>
              <a:rPr lang="pt-BR" sz="4000" dirty="0">
                <a:cs typeface="Arial" panose="020B0604020202020204" pitchFamily="34" charset="0"/>
              </a:rPr>
              <a:t>A quem cabe julgar as Contas de Gestão?</a:t>
            </a:r>
            <a:endParaRPr lang="pt-BR" sz="4000"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668740" y="1910689"/>
            <a:ext cx="10208526" cy="4247317"/>
          </a:xfrm>
          <a:prstGeom prst="rect">
            <a:avLst/>
          </a:prstGeom>
          <a:noFill/>
        </p:spPr>
        <p:txBody>
          <a:bodyPr wrap="square">
            <a:spAutoFit/>
          </a:bodyPr>
          <a:lstStyle/>
          <a:p>
            <a:pPr algn="just"/>
            <a:r>
              <a:rPr lang="pt-BR" sz="3000" dirty="0">
                <a:solidFill>
                  <a:prstClr val="black"/>
                </a:solidFill>
              </a:rPr>
              <a:t>Especialmente, devemos citar a orientação realizada pelo Supremo Tribunal Federal no RE 848.826/CE e pelo Tribunal de Justiça do Estado do Paraná no Mandado de Segurança Cível </a:t>
            </a:r>
            <a:r>
              <a:rPr lang="pt-BR" sz="3000" dirty="0" err="1">
                <a:solidFill>
                  <a:prstClr val="black"/>
                </a:solidFill>
              </a:rPr>
              <a:t>n.°</a:t>
            </a:r>
            <a:r>
              <a:rPr lang="pt-BR" sz="3000" dirty="0">
                <a:solidFill>
                  <a:prstClr val="black"/>
                </a:solidFill>
              </a:rPr>
              <a:t> 0004771-05.2020.8.16.0000, que reforçaram a competência do TCE-PR para julgamento dos Prefeitos quanto aos atos de gestão em autos diversos aos das respectivas contas anuais”. Mais ainda, devemos citar as normativas internas do TCE-PR acerca do assunto, sobretudo a Resolução nº 95/2022 e a Instrução Normativa nº 172/2022.</a:t>
            </a:r>
          </a:p>
        </p:txBody>
      </p:sp>
    </p:spTree>
    <p:extLst>
      <p:ext uri="{BB962C8B-B14F-4D97-AF65-F5344CB8AC3E}">
        <p14:creationId xmlns:p14="http://schemas.microsoft.com/office/powerpoint/2010/main" val="512773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68740" y="542548"/>
            <a:ext cx="11027390" cy="917765"/>
          </a:xfrm>
        </p:spPr>
        <p:txBody>
          <a:bodyPr>
            <a:normAutofit fontScale="90000"/>
          </a:bodyPr>
          <a:lstStyle/>
          <a:p>
            <a:pPr algn="ctr"/>
            <a:r>
              <a:rPr lang="pt-BR" sz="4000" b="1" dirty="0"/>
              <a:t>O papel dos Tribunais de Contas: o Parecer Técnico do TCE</a:t>
            </a:r>
            <a:endParaRPr lang="pt-BR" sz="4000"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668740" y="1910689"/>
            <a:ext cx="10672550" cy="3785652"/>
          </a:xfrm>
          <a:prstGeom prst="rect">
            <a:avLst/>
          </a:prstGeom>
          <a:noFill/>
        </p:spPr>
        <p:txBody>
          <a:bodyPr wrap="square">
            <a:spAutoFit/>
          </a:bodyPr>
          <a:lstStyle/>
          <a:p>
            <a:pPr marL="457200" indent="-457200" algn="just">
              <a:buFont typeface="Arial" panose="020B0604020202020204" pitchFamily="34" charset="0"/>
              <a:buChar char="•"/>
            </a:pPr>
            <a:r>
              <a:rPr lang="pt-BR" sz="3000" dirty="0"/>
              <a:t>O parecer emitido pelo Tribunal de Contas é uma peça técnica poderosa, mas não é absoluta. A Constituição estabelece uma barreira democrática para sua alteração:</a:t>
            </a:r>
          </a:p>
          <a:p>
            <a:pPr marL="457200" indent="-457200" algn="just">
              <a:buFont typeface="Arial" panose="020B0604020202020204" pitchFamily="34" charset="0"/>
              <a:buChar char="•"/>
            </a:pPr>
            <a:r>
              <a:rPr lang="pt-BR" sz="3000" dirty="0"/>
              <a:t>O parecer só deixa de prevalecer por decisão de </a:t>
            </a:r>
            <a:r>
              <a:rPr lang="pt-BR" sz="3000" b="1" dirty="0"/>
              <a:t>dois terços (2/3)</a:t>
            </a:r>
            <a:r>
              <a:rPr lang="pt-BR" sz="3000" dirty="0"/>
              <a:t> dos membros da Câmara Municipal.</a:t>
            </a:r>
          </a:p>
          <a:p>
            <a:pPr marL="457200" indent="-457200" algn="just">
              <a:buFont typeface="Arial" panose="020B0604020202020204" pitchFamily="34" charset="0"/>
              <a:buChar char="•"/>
            </a:pPr>
            <a:r>
              <a:rPr lang="pt-BR" sz="3000" dirty="0"/>
              <a:t>Isso significa que, se o Tribunal recomendar a rejeição das contas, o prefeito precisa de uma maioria qualificada de vereadores para "derrubar" esse parecer e aprovar suas contas.</a:t>
            </a:r>
          </a:p>
        </p:txBody>
      </p:sp>
    </p:spTree>
    <p:extLst>
      <p:ext uri="{BB962C8B-B14F-4D97-AF65-F5344CB8AC3E}">
        <p14:creationId xmlns:p14="http://schemas.microsoft.com/office/powerpoint/2010/main" val="1591709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45658" y="723379"/>
            <a:ext cx="5500047" cy="917765"/>
          </a:xfrm>
        </p:spPr>
        <p:txBody>
          <a:bodyPr>
            <a:normAutofit/>
          </a:bodyPr>
          <a:lstStyle/>
          <a:p>
            <a:pPr algn="ctr" defTabSz="685800">
              <a:defRPr/>
            </a:pPr>
            <a:r>
              <a:rPr lang="pt-BR" sz="3000" b="1" dirty="0"/>
              <a:t>O Devido Processo Legal no julgamento das contas</a:t>
            </a:r>
            <a:endParaRPr lang="pt-BR" sz="3000" u="sng" dirty="0">
              <a:solidFill>
                <a:prstClr val="black"/>
              </a:solidFill>
            </a:endParaRPr>
          </a:p>
        </p:txBody>
      </p:sp>
      <p:sp>
        <p:nvSpPr>
          <p:cNvPr id="9" name="CaixaDeTexto 8">
            <a:extLst>
              <a:ext uri="{FF2B5EF4-FFF2-40B4-BE49-F238E27FC236}">
                <a16:creationId xmlns="" xmlns:a16="http://schemas.microsoft.com/office/drawing/2014/main" id="{21A9AE9D-8E20-35AA-9765-532AAC65516E}"/>
              </a:ext>
            </a:extLst>
          </p:cNvPr>
          <p:cNvSpPr txBox="1"/>
          <p:nvPr/>
        </p:nvSpPr>
        <p:spPr>
          <a:xfrm>
            <a:off x="245658" y="1736679"/>
            <a:ext cx="5500047" cy="4031873"/>
          </a:xfrm>
          <a:prstGeom prst="rect">
            <a:avLst/>
          </a:prstGeom>
          <a:noFill/>
        </p:spPr>
        <p:txBody>
          <a:bodyPr wrap="square">
            <a:spAutoFit/>
          </a:bodyPr>
          <a:lstStyle/>
          <a:p>
            <a:pPr algn="just"/>
            <a:r>
              <a:rPr lang="pt-BR" sz="3200" dirty="0"/>
              <a:t>Para que o julgamento na Câmara seja válido</a:t>
            </a:r>
            <a:r>
              <a:rPr lang="pt-BR" sz="3200" b="1" dirty="0"/>
              <a:t>, o vereador deve observar o contraditório e a ampla defesa</a:t>
            </a:r>
            <a:r>
              <a:rPr lang="pt-BR" sz="3200" dirty="0"/>
              <a:t>. O prefeito tem o direito de se manifestar perante a comissão competente (geralmente a CFO) e no plenário antes da votação final.</a:t>
            </a: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1366" y="0"/>
            <a:ext cx="6200633" cy="6858000"/>
          </a:xfrm>
          <a:prstGeom prst="rect">
            <a:avLst/>
          </a:prstGeom>
        </p:spPr>
      </p:pic>
    </p:spTree>
    <p:extLst>
      <p:ext uri="{BB962C8B-B14F-4D97-AF65-F5344CB8AC3E}">
        <p14:creationId xmlns:p14="http://schemas.microsoft.com/office/powerpoint/2010/main" val="805648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0" name="Espaço Reservado para Conteúdo 9">
            <a:extLst>
              <a:ext uri="{FF2B5EF4-FFF2-40B4-BE49-F238E27FC236}">
                <a16:creationId xmlns="" xmlns:a16="http://schemas.microsoft.com/office/drawing/2014/main" id="{0B417972-998D-7594-7A38-9C202C9811F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09684"/>
            <a:ext cx="12192000" cy="6148316"/>
          </a:xfrm>
        </p:spPr>
      </p:pic>
    </p:spTree>
    <p:extLst>
      <p:ext uri="{BB962C8B-B14F-4D97-AF65-F5344CB8AC3E}">
        <p14:creationId xmlns:p14="http://schemas.microsoft.com/office/powerpoint/2010/main" val="3331385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9E61FC93-AAD9-422A-219B-DE51645C82D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09684"/>
            <a:ext cx="12192000" cy="6148316"/>
          </a:xfrm>
        </p:spPr>
      </p:pic>
    </p:spTree>
    <p:extLst>
      <p:ext uri="{BB962C8B-B14F-4D97-AF65-F5344CB8AC3E}">
        <p14:creationId xmlns:p14="http://schemas.microsoft.com/office/powerpoint/2010/main" val="11055352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95111" y="3005919"/>
            <a:ext cx="11401778" cy="1323439"/>
          </a:xfrm>
          <a:prstGeom prst="rect">
            <a:avLst/>
          </a:prstGeom>
          <a:noFill/>
        </p:spPr>
        <p:txBody>
          <a:bodyPr wrap="square" rtlCol="0">
            <a:spAutoFit/>
          </a:bodyPr>
          <a:lstStyle/>
          <a:p>
            <a:pPr algn="ctr"/>
            <a:r>
              <a:rPr lang="pt-BR" sz="4000" dirty="0"/>
              <a:t>1 - </a:t>
            </a:r>
            <a:r>
              <a:rPr lang="pt-BR" sz="4000" dirty="0" err="1"/>
              <a:t>ProGov</a:t>
            </a:r>
            <a:r>
              <a:rPr lang="pt-BR" sz="4000" dirty="0"/>
              <a:t> - A metodologia de </a:t>
            </a:r>
            <a:r>
              <a:rPr lang="pt-BR" sz="4000" dirty="0" smtClean="0"/>
              <a:t>avaliação </a:t>
            </a:r>
            <a:r>
              <a:rPr lang="pt-BR" sz="4000" dirty="0"/>
              <a:t>de políticas públicas.</a:t>
            </a:r>
            <a:endParaRPr lang="pt-BR" sz="4000" dirty="0"/>
          </a:p>
        </p:txBody>
      </p:sp>
    </p:spTree>
    <p:extLst>
      <p:ext uri="{BB962C8B-B14F-4D97-AF65-F5344CB8AC3E}">
        <p14:creationId xmlns:p14="http://schemas.microsoft.com/office/powerpoint/2010/main" val="3319669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B0F27313-7307-70A6-7CFE-CF62636E208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832513"/>
            <a:ext cx="12192001" cy="6025487"/>
          </a:xfrm>
        </p:spPr>
      </p:pic>
    </p:spTree>
    <p:extLst>
      <p:ext uri="{BB962C8B-B14F-4D97-AF65-F5344CB8AC3E}">
        <p14:creationId xmlns:p14="http://schemas.microsoft.com/office/powerpoint/2010/main" val="1419722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105469" y="709685"/>
            <a:ext cx="9758149" cy="1292662"/>
          </a:xfrm>
          <a:prstGeom prst="rect">
            <a:avLst/>
          </a:prstGeom>
        </p:spPr>
        <p:txBody>
          <a:bodyPr wrap="square">
            <a:spAutoFit/>
          </a:bodyPr>
          <a:lstStyle/>
          <a:p>
            <a:pPr algn="ctr"/>
            <a:r>
              <a:rPr lang="pt-BR" sz="2600" dirty="0">
                <a:solidFill>
                  <a:srgbClr val="13273D"/>
                </a:solidFill>
                <a:latin typeface="+mj-lt"/>
              </a:rPr>
              <a:t>Por meio da Resolução nº 95/2022, aprovada pelo Acórdão n° 269/2022 – STP e nº 962/2022 – STP (n° 573965/21) foram promovidas alterações no Regimento Interno deste TCE-PR, destacando-se as seguintes:</a:t>
            </a:r>
            <a:endParaRPr lang="pt-BR" sz="2600" dirty="0">
              <a:latin typeface="+mj-lt"/>
            </a:endParaRPr>
          </a:p>
        </p:txBody>
      </p:sp>
      <p:pic>
        <p:nvPicPr>
          <p:cNvPr id="4" name="Imagem 3"/>
          <p:cNvPicPr>
            <a:picLocks noChangeAspect="1"/>
          </p:cNvPicPr>
          <p:nvPr/>
        </p:nvPicPr>
        <p:blipFill>
          <a:blip r:embed="rId4"/>
          <a:stretch>
            <a:fillRect/>
          </a:stretch>
        </p:blipFill>
        <p:spPr>
          <a:xfrm>
            <a:off x="886142" y="2402456"/>
            <a:ext cx="9977476" cy="3717880"/>
          </a:xfrm>
          <a:prstGeom prst="rect">
            <a:avLst/>
          </a:prstGeom>
        </p:spPr>
      </p:pic>
      <p:sp>
        <p:nvSpPr>
          <p:cNvPr id="6" name="Retângulo 5"/>
          <p:cNvSpPr/>
          <p:nvPr/>
        </p:nvSpPr>
        <p:spPr>
          <a:xfrm>
            <a:off x="7041284" y="6258835"/>
            <a:ext cx="4764030" cy="523220"/>
          </a:xfrm>
          <a:prstGeom prst="rect">
            <a:avLst/>
          </a:prstGeom>
        </p:spPr>
        <p:txBody>
          <a:bodyPr wrap="square">
            <a:spAutoFit/>
          </a:bodyPr>
          <a:lstStyle/>
          <a:p>
            <a:r>
              <a:rPr lang="pt-BR" sz="1400" dirty="0">
                <a:latin typeface="+mj-lt"/>
              </a:rPr>
              <a:t>CARTILHA SOBRE O JULGAMENTO DAS CONTAS DO CHEFE DO PODER EXECUTIVO PELO PODER LEGISLATIVO MUNICIPAL 2025</a:t>
            </a:r>
          </a:p>
        </p:txBody>
      </p:sp>
    </p:spTree>
    <p:extLst>
      <p:ext uri="{BB962C8B-B14F-4D97-AF65-F5344CB8AC3E}">
        <p14:creationId xmlns:p14="http://schemas.microsoft.com/office/powerpoint/2010/main" val="1941787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173820" y="812257"/>
            <a:ext cx="9962753" cy="1292662"/>
          </a:xfrm>
          <a:prstGeom prst="rect">
            <a:avLst/>
          </a:prstGeom>
        </p:spPr>
        <p:txBody>
          <a:bodyPr wrap="square">
            <a:spAutoFit/>
          </a:bodyPr>
          <a:lstStyle/>
          <a:p>
            <a:pPr algn="ctr"/>
            <a:r>
              <a:rPr lang="pt-BR" sz="2600" dirty="0">
                <a:solidFill>
                  <a:srgbClr val="13273D"/>
                </a:solidFill>
                <a:latin typeface="+mj-lt"/>
              </a:rPr>
              <a:t>Por meio da Resolução nº 95/2022, aprovada pelo Acórdão n° 269/2022 – STP e nº 962/2022 – STP (n° 573965/21) foram promovidas alterações no Regimento Interno deste TCE-PR, destacando-se as seguintes:</a:t>
            </a:r>
            <a:endParaRPr lang="pt-BR" sz="2600" dirty="0">
              <a:latin typeface="+mj-lt"/>
            </a:endParaRPr>
          </a:p>
        </p:txBody>
      </p:sp>
      <p:pic>
        <p:nvPicPr>
          <p:cNvPr id="2" name="Imagem 1"/>
          <p:cNvPicPr>
            <a:picLocks noChangeAspect="1"/>
          </p:cNvPicPr>
          <p:nvPr/>
        </p:nvPicPr>
        <p:blipFill>
          <a:blip r:embed="rId4"/>
          <a:stretch>
            <a:fillRect/>
          </a:stretch>
        </p:blipFill>
        <p:spPr>
          <a:xfrm>
            <a:off x="1173820" y="2518676"/>
            <a:ext cx="10222061" cy="3024336"/>
          </a:xfrm>
          <a:prstGeom prst="rect">
            <a:avLst/>
          </a:prstGeom>
        </p:spPr>
      </p:pic>
      <p:sp>
        <p:nvSpPr>
          <p:cNvPr id="6" name="Retângulo 5"/>
          <p:cNvSpPr/>
          <p:nvPr/>
        </p:nvSpPr>
        <p:spPr>
          <a:xfrm>
            <a:off x="7041284" y="6258835"/>
            <a:ext cx="4764030" cy="523220"/>
          </a:xfrm>
          <a:prstGeom prst="rect">
            <a:avLst/>
          </a:prstGeom>
        </p:spPr>
        <p:txBody>
          <a:bodyPr wrap="square">
            <a:spAutoFit/>
          </a:bodyPr>
          <a:lstStyle/>
          <a:p>
            <a:r>
              <a:rPr lang="pt-BR" sz="1400" dirty="0">
                <a:latin typeface="+mj-lt"/>
              </a:rPr>
              <a:t>CARTILHA SOBRE O JULGAMENTO DAS CONTAS DO CHEFE DO PODER EXECUTIVO PELO PODER LEGISLATIVO MUNICIPAL 2025</a:t>
            </a:r>
          </a:p>
        </p:txBody>
      </p:sp>
    </p:spTree>
    <p:extLst>
      <p:ext uri="{BB962C8B-B14F-4D97-AF65-F5344CB8AC3E}">
        <p14:creationId xmlns:p14="http://schemas.microsoft.com/office/powerpoint/2010/main" val="912606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173820" y="812257"/>
            <a:ext cx="9962753" cy="1292662"/>
          </a:xfrm>
          <a:prstGeom prst="rect">
            <a:avLst/>
          </a:prstGeom>
        </p:spPr>
        <p:txBody>
          <a:bodyPr wrap="square">
            <a:spAutoFit/>
          </a:bodyPr>
          <a:lstStyle/>
          <a:p>
            <a:pPr algn="ctr"/>
            <a:r>
              <a:rPr lang="pt-BR" sz="2600" dirty="0">
                <a:solidFill>
                  <a:srgbClr val="13273D"/>
                </a:solidFill>
                <a:latin typeface="+mj-lt"/>
              </a:rPr>
              <a:t>Por meio da Resolução nº 95/2022, aprovada pelo Acórdão n° 269/2022 – STP e nº 962/2022 – STP (n° 573965/21) foram promovidas alterações no Regimento Interno deste TCE-PR, destacando-se as seguintes:</a:t>
            </a:r>
            <a:endParaRPr lang="pt-BR" sz="2600" dirty="0">
              <a:latin typeface="+mj-lt"/>
            </a:endParaRPr>
          </a:p>
        </p:txBody>
      </p:sp>
      <p:sp>
        <p:nvSpPr>
          <p:cNvPr id="6" name="Retângulo 5"/>
          <p:cNvSpPr/>
          <p:nvPr/>
        </p:nvSpPr>
        <p:spPr>
          <a:xfrm>
            <a:off x="7041284" y="6258835"/>
            <a:ext cx="4764030" cy="523220"/>
          </a:xfrm>
          <a:prstGeom prst="rect">
            <a:avLst/>
          </a:prstGeom>
        </p:spPr>
        <p:txBody>
          <a:bodyPr wrap="square">
            <a:spAutoFit/>
          </a:bodyPr>
          <a:lstStyle/>
          <a:p>
            <a:r>
              <a:rPr lang="pt-BR" sz="1400" dirty="0">
                <a:latin typeface="+mj-lt"/>
              </a:rPr>
              <a:t>CARTILHA SOBRE O JULGAMENTO DAS CONTAS DO CHEFE DO PODER EXECUTIVO PELO PODER LEGISLATIVO MUNICIPAL 2025</a:t>
            </a:r>
          </a:p>
        </p:txBody>
      </p:sp>
      <p:pic>
        <p:nvPicPr>
          <p:cNvPr id="5" name="Imagem 4"/>
          <p:cNvPicPr>
            <a:picLocks noChangeAspect="1"/>
          </p:cNvPicPr>
          <p:nvPr/>
        </p:nvPicPr>
        <p:blipFill>
          <a:blip r:embed="rId4"/>
          <a:stretch>
            <a:fillRect/>
          </a:stretch>
        </p:blipFill>
        <p:spPr>
          <a:xfrm>
            <a:off x="1173821" y="2200586"/>
            <a:ext cx="9962752" cy="3456384"/>
          </a:xfrm>
          <a:prstGeom prst="rect">
            <a:avLst/>
          </a:prstGeom>
        </p:spPr>
      </p:pic>
    </p:spTree>
    <p:extLst>
      <p:ext uri="{BB962C8B-B14F-4D97-AF65-F5344CB8AC3E}">
        <p14:creationId xmlns:p14="http://schemas.microsoft.com/office/powerpoint/2010/main" val="3687907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310185" y="787712"/>
            <a:ext cx="9430603" cy="1200329"/>
          </a:xfrm>
          <a:prstGeom prst="rect">
            <a:avLst/>
          </a:prstGeom>
        </p:spPr>
        <p:txBody>
          <a:bodyPr wrap="square">
            <a:spAutoFit/>
          </a:bodyPr>
          <a:lstStyle/>
          <a:p>
            <a:pPr algn="ctr"/>
            <a:r>
              <a:rPr lang="pt-BR" sz="3600" b="1" dirty="0">
                <a:solidFill>
                  <a:srgbClr val="13273D"/>
                </a:solidFill>
              </a:rPr>
              <a:t>Sobre a impossibilidade de recurso - </a:t>
            </a:r>
            <a:r>
              <a:rPr lang="pt-BR" sz="3600" b="1" dirty="0"/>
              <a:t>(IN 198/2025)</a:t>
            </a:r>
          </a:p>
        </p:txBody>
      </p:sp>
      <p:sp>
        <p:nvSpPr>
          <p:cNvPr id="2" name="Retângulo 1"/>
          <p:cNvSpPr/>
          <p:nvPr/>
        </p:nvSpPr>
        <p:spPr>
          <a:xfrm>
            <a:off x="1310184" y="2179966"/>
            <a:ext cx="9430603" cy="4216539"/>
          </a:xfrm>
          <a:prstGeom prst="rect">
            <a:avLst/>
          </a:prstGeom>
        </p:spPr>
        <p:txBody>
          <a:bodyPr wrap="square">
            <a:spAutoFit/>
          </a:bodyPr>
          <a:lstStyle/>
          <a:p>
            <a:pPr algn="just"/>
            <a:r>
              <a:rPr lang="pt-BR" sz="3200" dirty="0"/>
              <a:t>Art. 24. Contra a decisão contida em Parecer Prévio somente são cabíveis Embargos de Declaração, nos termos do art. 490 do Regimento Interno. (IN 198/2025)</a:t>
            </a:r>
          </a:p>
          <a:p>
            <a:pPr algn="just"/>
            <a:endParaRPr lang="pt-BR" sz="2800" dirty="0"/>
          </a:p>
          <a:p>
            <a:pPr algn="just"/>
            <a:endParaRPr lang="pt-BR" sz="2800" dirty="0"/>
          </a:p>
          <a:p>
            <a:pPr algn="just"/>
            <a:endParaRPr lang="pt-BR" sz="2800" dirty="0"/>
          </a:p>
          <a:p>
            <a:pPr algn="just"/>
            <a:endParaRPr lang="pt-BR" sz="2800" dirty="0"/>
          </a:p>
          <a:p>
            <a:pPr algn="r"/>
            <a:r>
              <a:rPr lang="pt-BR" sz="2800" dirty="0"/>
              <a:t>MAS.... HÁ UM BREVE CONTRADITÓRIO. VEJAMOS.</a:t>
            </a:r>
          </a:p>
        </p:txBody>
      </p:sp>
    </p:spTree>
    <p:extLst>
      <p:ext uri="{BB962C8B-B14F-4D97-AF65-F5344CB8AC3E}">
        <p14:creationId xmlns:p14="http://schemas.microsoft.com/office/powerpoint/2010/main" val="2321883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955540" y="883246"/>
            <a:ext cx="8230511" cy="646331"/>
          </a:xfrm>
          <a:prstGeom prst="rect">
            <a:avLst/>
          </a:prstGeom>
        </p:spPr>
        <p:txBody>
          <a:bodyPr wrap="square">
            <a:spAutoFit/>
          </a:bodyPr>
          <a:lstStyle/>
          <a:p>
            <a:pPr algn="ctr"/>
            <a:r>
              <a:rPr lang="pt-BR" sz="3600" b="1" dirty="0">
                <a:solidFill>
                  <a:srgbClr val="13273D"/>
                </a:solidFill>
              </a:rPr>
              <a:t>Sobre o contraditório - </a:t>
            </a:r>
            <a:r>
              <a:rPr lang="pt-BR" sz="3600" b="1" dirty="0"/>
              <a:t>(IN 198/2025)</a:t>
            </a:r>
          </a:p>
        </p:txBody>
      </p:sp>
      <p:sp>
        <p:nvSpPr>
          <p:cNvPr id="2" name="Retângulo 1"/>
          <p:cNvSpPr/>
          <p:nvPr/>
        </p:nvSpPr>
        <p:spPr>
          <a:xfrm>
            <a:off x="1703513" y="2071119"/>
            <a:ext cx="8734567" cy="4493538"/>
          </a:xfrm>
          <a:prstGeom prst="rect">
            <a:avLst/>
          </a:prstGeom>
        </p:spPr>
        <p:txBody>
          <a:bodyPr wrap="square">
            <a:spAutoFit/>
          </a:bodyPr>
          <a:lstStyle/>
          <a:p>
            <a:pPr algn="just"/>
            <a:r>
              <a:rPr lang="pt-BR" sz="2600" dirty="0"/>
              <a:t>Art. 20. Após a emissão da instrução pela unidade técnica, os autos serão encaminhados para análise do Relator [...]</a:t>
            </a:r>
          </a:p>
          <a:p>
            <a:pPr algn="just"/>
            <a:r>
              <a:rPr lang="pt-BR" sz="2600" dirty="0"/>
              <a:t>§ 1º Caso sejam constatadas pelo Relator situações que possam ensejar a emissão de </a:t>
            </a:r>
            <a:r>
              <a:rPr lang="pt-BR" sz="2600" b="1" dirty="0"/>
              <a:t>Parecer Prévio pela irregularidade ou regularidade com ressalva das contas</a:t>
            </a:r>
            <a:r>
              <a:rPr lang="pt-BR" sz="2600" dirty="0"/>
              <a:t>, será concedida ao gestor responsável pelas contas a </a:t>
            </a:r>
            <a:r>
              <a:rPr lang="pt-BR" sz="2600" b="1" dirty="0"/>
              <a:t>oportunidade de apresentação de contraditório e ampla defesa</a:t>
            </a:r>
            <a:r>
              <a:rPr lang="pt-BR" sz="2600" dirty="0"/>
              <a:t>,[...] </a:t>
            </a:r>
          </a:p>
          <a:p>
            <a:pPr algn="just"/>
            <a:r>
              <a:rPr lang="pt-BR" sz="2600" dirty="0"/>
              <a:t>§ 3º No que tange à avaliação da atuação governamental, a unidade técnica se pronunciará em contraditório apenas quanto a eventuais equívocos no preenchimento das respostas que impactem a pontuação, [...]</a:t>
            </a:r>
          </a:p>
        </p:txBody>
      </p:sp>
    </p:spTree>
    <p:extLst>
      <p:ext uri="{BB962C8B-B14F-4D97-AF65-F5344CB8AC3E}">
        <p14:creationId xmlns:p14="http://schemas.microsoft.com/office/powerpoint/2010/main" val="1737986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132396" y="861092"/>
            <a:ext cx="10318075" cy="1292662"/>
          </a:xfrm>
          <a:prstGeom prst="rect">
            <a:avLst/>
          </a:prstGeom>
        </p:spPr>
        <p:txBody>
          <a:bodyPr wrap="square">
            <a:spAutoFit/>
          </a:bodyPr>
          <a:lstStyle/>
          <a:p>
            <a:pPr algn="ctr"/>
            <a:r>
              <a:rPr lang="pt-BR" sz="2600" dirty="0">
                <a:solidFill>
                  <a:srgbClr val="13273D"/>
                </a:solidFill>
                <a:latin typeface="+mj-lt"/>
              </a:rPr>
              <a:t>Por meio da Resolução nº 95/2022, aprovada pelo Acórdão n° 269/2022 – STP e nº 962/2022 – STP (n° 573965/21) foram promovidas alterações no Regimento Interno deste TCE-PR, destacando-se as seguintes:</a:t>
            </a:r>
            <a:endParaRPr lang="pt-BR" sz="2600" dirty="0">
              <a:latin typeface="+mj-lt"/>
            </a:endParaRPr>
          </a:p>
        </p:txBody>
      </p:sp>
      <p:pic>
        <p:nvPicPr>
          <p:cNvPr id="2" name="Imagem 1"/>
          <p:cNvPicPr>
            <a:picLocks noChangeAspect="1"/>
          </p:cNvPicPr>
          <p:nvPr/>
        </p:nvPicPr>
        <p:blipFill>
          <a:blip r:embed="rId4"/>
          <a:stretch>
            <a:fillRect/>
          </a:stretch>
        </p:blipFill>
        <p:spPr>
          <a:xfrm>
            <a:off x="1132396" y="2253612"/>
            <a:ext cx="10318075" cy="3444383"/>
          </a:xfrm>
          <a:prstGeom prst="rect">
            <a:avLst/>
          </a:prstGeom>
        </p:spPr>
      </p:pic>
      <p:sp>
        <p:nvSpPr>
          <p:cNvPr id="5" name="Retângulo 4"/>
          <p:cNvSpPr/>
          <p:nvPr/>
        </p:nvSpPr>
        <p:spPr>
          <a:xfrm>
            <a:off x="7041284" y="6258835"/>
            <a:ext cx="4764030" cy="523220"/>
          </a:xfrm>
          <a:prstGeom prst="rect">
            <a:avLst/>
          </a:prstGeom>
        </p:spPr>
        <p:txBody>
          <a:bodyPr wrap="square">
            <a:spAutoFit/>
          </a:bodyPr>
          <a:lstStyle/>
          <a:p>
            <a:r>
              <a:rPr lang="pt-BR" sz="1400" dirty="0">
                <a:latin typeface="+mj-lt"/>
              </a:rPr>
              <a:t>CARTILHA SOBRE O JULGAMENTO DAS CONTAS DO CHEFE DO PODER EXECUTIVO PELO PODER LEGISLATIVO MUNICIPAL 2025</a:t>
            </a:r>
          </a:p>
        </p:txBody>
      </p:sp>
    </p:spTree>
    <p:extLst>
      <p:ext uri="{BB962C8B-B14F-4D97-AF65-F5344CB8AC3E}">
        <p14:creationId xmlns:p14="http://schemas.microsoft.com/office/powerpoint/2010/main" val="2552322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C56F1E6B-21AE-70D0-4C74-9DFFA3A2BBE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630815"/>
            <a:ext cx="12192001" cy="6227186"/>
          </a:xfrm>
        </p:spPr>
      </p:pic>
    </p:spTree>
    <p:extLst>
      <p:ext uri="{BB962C8B-B14F-4D97-AF65-F5344CB8AC3E}">
        <p14:creationId xmlns:p14="http://schemas.microsoft.com/office/powerpoint/2010/main" val="1626412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BF7C70CE-6CAA-DAB2-5DA0-36FBE6E36BB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36979"/>
            <a:ext cx="12192000" cy="6121021"/>
          </a:xfrm>
        </p:spPr>
      </p:pic>
    </p:spTree>
    <p:extLst>
      <p:ext uri="{BB962C8B-B14F-4D97-AF65-F5344CB8AC3E}">
        <p14:creationId xmlns:p14="http://schemas.microsoft.com/office/powerpoint/2010/main" val="1004487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ED9C43E1-1BC2-ADBA-9FD6-42BC7A411F1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91571"/>
            <a:ext cx="12192000" cy="6066430"/>
          </a:xfrm>
        </p:spPr>
      </p:pic>
    </p:spTree>
    <p:extLst>
      <p:ext uri="{BB962C8B-B14F-4D97-AF65-F5344CB8AC3E}">
        <p14:creationId xmlns:p14="http://schemas.microsoft.com/office/powerpoint/2010/main" val="1949704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
            </a:r>
            <a:br>
              <a:rPr lang="pt-BR" dirty="0"/>
            </a:br>
            <a:endParaRPr lang="pt-BR" dirty="0"/>
          </a:p>
        </p:txBody>
      </p:sp>
      <p:sp>
        <p:nvSpPr>
          <p:cNvPr id="3" name="Espaço Reservado para Conteúdo 2"/>
          <p:cNvSpPr>
            <a:spLocks noGrp="1"/>
          </p:cNvSpPr>
          <p:nvPr>
            <p:ph idx="1"/>
          </p:nvPr>
        </p:nvSpPr>
        <p:spPr/>
        <p:txBody>
          <a:bodyPr>
            <a:normAutofit/>
          </a:bodyPr>
          <a:lstStyle/>
          <a:p>
            <a:r>
              <a:rPr lang="pt-BR" sz="5500" dirty="0">
                <a:latin typeface="Arial" panose="020B0604020202020204" pitchFamily="34" charset="0"/>
                <a:cs typeface="Arial" panose="020B0604020202020204" pitchFamily="34" charset="0"/>
              </a:rPr>
              <a:t>Das </a:t>
            </a:r>
            <a:r>
              <a:rPr lang="pt-BR" sz="5500" dirty="0" smtClean="0">
                <a:latin typeface="Arial" panose="020B0604020202020204" pitchFamily="34" charset="0"/>
                <a:cs typeface="Arial" panose="020B0604020202020204" pitchFamily="34" charset="0"/>
              </a:rPr>
              <a:t>14h00min </a:t>
            </a:r>
            <a:r>
              <a:rPr lang="pt-BR" sz="5500" dirty="0">
                <a:latin typeface="Arial" panose="020B0604020202020204" pitchFamily="34" charset="0"/>
                <a:cs typeface="Arial" panose="020B0604020202020204" pitchFamily="34" charset="0"/>
              </a:rPr>
              <a:t>até </a:t>
            </a:r>
            <a:r>
              <a:rPr lang="pt-BR" sz="5500" dirty="0" smtClean="0">
                <a:latin typeface="Arial" panose="020B0604020202020204" pitchFamily="34" charset="0"/>
                <a:cs typeface="Arial" panose="020B0604020202020204" pitchFamily="34" charset="0"/>
              </a:rPr>
              <a:t>17h00min </a:t>
            </a:r>
            <a:endParaRPr lang="pt-BR" sz="5500" dirty="0">
              <a:latin typeface="Arial" panose="020B0604020202020204" pitchFamily="34" charset="0"/>
              <a:cs typeface="Arial" panose="020B0604020202020204" pitchFamily="34" charset="0"/>
            </a:endParaRPr>
          </a:p>
        </p:txBody>
      </p:sp>
      <p:pic>
        <p:nvPicPr>
          <p:cNvPr id="4" name="Imagem 3"/>
          <p:cNvPicPr>
            <a:picLocks noChangeAspect="1"/>
          </p:cNvPicPr>
          <p:nvPr/>
        </p:nvPicPr>
        <p:blipFill>
          <a:blip r:embed="rId3" cstate="print"/>
          <a:stretch>
            <a:fillRect/>
          </a:stretch>
        </p:blipFill>
        <p:spPr>
          <a:xfrm>
            <a:off x="175258" y="655151"/>
            <a:ext cx="1325883" cy="1103005"/>
          </a:xfrm>
          <a:prstGeom prst="rect">
            <a:avLst/>
          </a:prstGeom>
        </p:spPr>
      </p:pic>
      <p:sp>
        <p:nvSpPr>
          <p:cNvPr id="5" name="CaixaDeTexto 4"/>
          <p:cNvSpPr txBox="1"/>
          <p:nvPr/>
        </p:nvSpPr>
        <p:spPr>
          <a:xfrm>
            <a:off x="1631378" y="650160"/>
            <a:ext cx="2777836" cy="1107996"/>
          </a:xfrm>
          <a:prstGeom prst="rect">
            <a:avLst/>
          </a:prstGeom>
          <a:noFill/>
        </p:spPr>
        <p:txBody>
          <a:bodyPr wrap="square" rtlCol="0">
            <a:spAutoFit/>
          </a:bodyPr>
          <a:lstStyle/>
          <a:p>
            <a:r>
              <a:rPr lang="pt-BR" sz="4800" dirty="0">
                <a:latin typeface="Arial" panose="020B0604020202020204" pitchFamily="34" charset="0"/>
                <a:cs typeface="Arial" panose="020B0604020202020204" pitchFamily="34" charset="0"/>
              </a:rPr>
              <a:t>Período:</a:t>
            </a:r>
          </a:p>
          <a:p>
            <a:endParaRPr lang="pt-BR" dirty="0"/>
          </a:p>
        </p:txBody>
      </p:sp>
    </p:spTree>
    <p:extLst>
      <p:ext uri="{BB962C8B-B14F-4D97-AF65-F5344CB8AC3E}">
        <p14:creationId xmlns:p14="http://schemas.microsoft.com/office/powerpoint/2010/main" val="4292136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D60BAA0B-6377-C4F1-7734-073798AFEAA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50627"/>
            <a:ext cx="12192000" cy="6107373"/>
          </a:xfrm>
        </p:spPr>
      </p:pic>
    </p:spTree>
    <p:extLst>
      <p:ext uri="{BB962C8B-B14F-4D97-AF65-F5344CB8AC3E}">
        <p14:creationId xmlns:p14="http://schemas.microsoft.com/office/powerpoint/2010/main" val="22109365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C679704B-527E-5ED6-9AC5-69D68971B47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96036"/>
            <a:ext cx="12192000" cy="6161964"/>
          </a:xfrm>
        </p:spPr>
      </p:pic>
    </p:spTree>
    <p:extLst>
      <p:ext uri="{BB962C8B-B14F-4D97-AF65-F5344CB8AC3E}">
        <p14:creationId xmlns:p14="http://schemas.microsoft.com/office/powerpoint/2010/main" val="273810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4C409030-4250-2012-59BD-8BD07313F65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82388"/>
            <a:ext cx="12192000" cy="6175612"/>
          </a:xfrm>
        </p:spPr>
      </p:pic>
    </p:spTree>
    <p:extLst>
      <p:ext uri="{BB962C8B-B14F-4D97-AF65-F5344CB8AC3E}">
        <p14:creationId xmlns:p14="http://schemas.microsoft.com/office/powerpoint/2010/main" val="1192148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1512442" y="1873723"/>
            <a:ext cx="9637777" cy="4525963"/>
          </a:xfrm>
        </p:spPr>
        <p:txBody>
          <a:bodyPr>
            <a:noAutofit/>
          </a:bodyPr>
          <a:lstStyle/>
          <a:p>
            <a:pPr marL="0" indent="0" algn="just">
              <a:buNone/>
            </a:pPr>
            <a:r>
              <a:rPr lang="pt-BR" dirty="0"/>
              <a:t>É importante que a Câmara Municipal </a:t>
            </a:r>
            <a:r>
              <a:rPr lang="pt-BR" b="1" u="sng" dirty="0"/>
              <a:t>REVISE OS REFERIDOS REGULAMENTOS</a:t>
            </a:r>
            <a:r>
              <a:rPr lang="pt-BR" dirty="0"/>
              <a:t>, observada a função constitucional de julgar as contas do Chefe do Poder Executivo Municipal e a necessidade de um processo político-administrativo de julgamento das contas de Prefeito bem estruturado. </a:t>
            </a:r>
          </a:p>
          <a:p>
            <a:pPr marL="0" indent="0" algn="just">
              <a:buNone/>
            </a:pPr>
            <a:r>
              <a:rPr lang="pt-BR" dirty="0"/>
              <a:t>O regulamento deverá conter disposições que orientem o desenvolvimento do processo de julgamento, atendidos os princípios do </a:t>
            </a:r>
            <a:r>
              <a:rPr lang="pt-BR" b="1" u="sng" dirty="0"/>
              <a:t>devido processo legal</a:t>
            </a:r>
            <a:r>
              <a:rPr lang="pt-BR" dirty="0"/>
              <a:t>, </a:t>
            </a:r>
            <a:r>
              <a:rPr lang="pt-BR" b="1" u="sng" dirty="0">
                <a:solidFill>
                  <a:srgbClr val="FF0000"/>
                </a:solidFill>
              </a:rPr>
              <a:t>direito ao contraditório e ampla defesa</a:t>
            </a:r>
            <a:r>
              <a:rPr lang="pt-BR" dirty="0"/>
              <a:t>, </a:t>
            </a:r>
            <a:r>
              <a:rPr lang="pt-BR" b="1" u="sng" dirty="0">
                <a:solidFill>
                  <a:srgbClr val="0070C0"/>
                </a:solidFill>
              </a:rPr>
              <a:t>julgamento motivado</a:t>
            </a:r>
            <a:r>
              <a:rPr lang="pt-BR" b="1" dirty="0"/>
              <a:t>, </a:t>
            </a:r>
            <a:r>
              <a:rPr lang="pt-BR" b="1" u="sng" dirty="0">
                <a:solidFill>
                  <a:srgbClr val="FFC000"/>
                </a:solidFill>
              </a:rPr>
              <a:t>o duplo grau de jurisdição</a:t>
            </a:r>
            <a:r>
              <a:rPr lang="pt-BR" b="1" dirty="0"/>
              <a:t> </a:t>
            </a:r>
            <a:r>
              <a:rPr lang="pt-BR" dirty="0"/>
              <a:t>etc., conforme a seguir disposto.</a:t>
            </a:r>
          </a:p>
        </p:txBody>
      </p:sp>
      <p:sp>
        <p:nvSpPr>
          <p:cNvPr id="3" name="Retângulo 2"/>
          <p:cNvSpPr/>
          <p:nvPr/>
        </p:nvSpPr>
        <p:spPr>
          <a:xfrm>
            <a:off x="1512442" y="764276"/>
            <a:ext cx="9637777" cy="707886"/>
          </a:xfrm>
          <a:prstGeom prst="rect">
            <a:avLst/>
          </a:prstGeom>
        </p:spPr>
        <p:txBody>
          <a:bodyPr wrap="square">
            <a:spAutoFit/>
          </a:bodyPr>
          <a:lstStyle/>
          <a:p>
            <a:pPr algn="ctr"/>
            <a:r>
              <a:rPr lang="pt-BR" sz="4000" dirty="0" smtClean="0">
                <a:solidFill>
                  <a:srgbClr val="13273D"/>
                </a:solidFill>
              </a:rPr>
              <a:t>Revisão dos Regimentos internos</a:t>
            </a:r>
            <a:endParaRPr lang="pt-BR" sz="4000" dirty="0"/>
          </a:p>
        </p:txBody>
      </p:sp>
    </p:spTree>
    <p:extLst>
      <p:ext uri="{BB962C8B-B14F-4D97-AF65-F5344CB8AC3E}">
        <p14:creationId xmlns:p14="http://schemas.microsoft.com/office/powerpoint/2010/main" val="3199365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845132" y="1827319"/>
            <a:ext cx="10564396" cy="3618138"/>
          </a:xfrm>
        </p:spPr>
        <p:txBody>
          <a:bodyPr>
            <a:noAutofit/>
          </a:bodyPr>
          <a:lstStyle/>
          <a:p>
            <a:pPr marL="0" indent="0" algn="just">
              <a:buNone/>
            </a:pPr>
            <a:r>
              <a:rPr lang="pt-BR" dirty="0"/>
              <a:t>EMENTA: JULGAMENTO DAS CONTAS DO PREFEITO MUNICIPAL. PODER DE CONTROLE E DE FISCALIZAÇÃO DA CÂMARA DE VEREADORES (CF, ART. 31). PROCEDIMENTO DE CARÁTER POLÍTICO-ADMINISTRATIVO. </a:t>
            </a:r>
            <a:r>
              <a:rPr lang="pt-BR" b="1" dirty="0">
                <a:solidFill>
                  <a:srgbClr val="FFC000"/>
                </a:solidFill>
              </a:rPr>
              <a:t>NECESSÁRIA OBSERVÂNCIA DA CLÁUSULA DA PLENITUDE DE DEFESA E DO CONTRADITÓRIO</a:t>
            </a:r>
            <a:r>
              <a:rPr lang="pt-BR" dirty="0"/>
              <a:t> (CF, ART. 5º, LV). </a:t>
            </a:r>
            <a:r>
              <a:rPr lang="pt-BR" b="1" dirty="0">
                <a:solidFill>
                  <a:srgbClr val="FF0000"/>
                </a:solidFill>
              </a:rPr>
              <a:t>IMPRESCINDIBILIDADE DA MOTIVAÇÃO</a:t>
            </a:r>
            <a:r>
              <a:rPr lang="pt-BR" dirty="0"/>
              <a:t> DA DELIBERAÇÃO EMANADA DA CÂMARA MUNICIPAL. DOUTRINA. PRECEDENTES. TRANSGRESSÃO, NO CASO, PELA CÂMARA DE VEREADORES, DESSAS GARANTIAS CONSTITUCIONAIS. </a:t>
            </a:r>
            <a:r>
              <a:rPr lang="pt-BR" b="1" dirty="0">
                <a:solidFill>
                  <a:srgbClr val="0070C0"/>
                </a:solidFill>
              </a:rPr>
              <a:t>SITUAÇÃO DE ILICITUDE CARACTERIZADA. CONSEQÜENTE INVALIDAÇÃO DA DELIBERAÇÃO PARLAMENTAR</a:t>
            </a:r>
            <a:r>
              <a:rPr lang="pt-BR" dirty="0"/>
              <a:t>. RECONHECIDO E PROVIDO.</a:t>
            </a:r>
          </a:p>
          <a:p>
            <a:pPr marL="0" indent="0" algn="just">
              <a:buNone/>
            </a:pPr>
            <a:r>
              <a:rPr lang="pt-BR" sz="2400" dirty="0"/>
              <a:t> </a:t>
            </a:r>
            <a:r>
              <a:rPr lang="pt-BR" sz="1400" b="1" dirty="0"/>
              <a:t>RE 235593 / MG, Relator(a): Min. CELSO DE MELLO, Julgamento: 31/03/2004</a:t>
            </a:r>
          </a:p>
        </p:txBody>
      </p:sp>
      <p:sp>
        <p:nvSpPr>
          <p:cNvPr id="3" name="Retângulo 2"/>
          <p:cNvSpPr/>
          <p:nvPr/>
        </p:nvSpPr>
        <p:spPr>
          <a:xfrm>
            <a:off x="845132" y="641445"/>
            <a:ext cx="10564396" cy="646331"/>
          </a:xfrm>
          <a:prstGeom prst="rect">
            <a:avLst/>
          </a:prstGeom>
        </p:spPr>
        <p:txBody>
          <a:bodyPr wrap="square">
            <a:spAutoFit/>
          </a:bodyPr>
          <a:lstStyle/>
          <a:p>
            <a:pPr algn="ctr"/>
            <a:r>
              <a:rPr lang="pt-BR" sz="3600" dirty="0" smtClean="0">
                <a:solidFill>
                  <a:srgbClr val="13273D"/>
                </a:solidFill>
              </a:rPr>
              <a:t>Regimento interno – Ampla Defesa e Contraditório.</a:t>
            </a:r>
            <a:endParaRPr lang="pt-BR" sz="3600" dirty="0"/>
          </a:p>
        </p:txBody>
      </p:sp>
    </p:spTree>
    <p:extLst>
      <p:ext uri="{BB962C8B-B14F-4D97-AF65-F5344CB8AC3E}">
        <p14:creationId xmlns:p14="http://schemas.microsoft.com/office/powerpoint/2010/main" val="2302722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4"/>
          <a:stretch>
            <a:fillRect/>
          </a:stretch>
        </p:blipFill>
        <p:spPr>
          <a:xfrm>
            <a:off x="1135347" y="1697112"/>
            <a:ext cx="10028522" cy="4234234"/>
          </a:xfrm>
          <a:prstGeom prst="rect">
            <a:avLst/>
          </a:prstGeom>
        </p:spPr>
      </p:pic>
      <p:sp>
        <p:nvSpPr>
          <p:cNvPr id="3" name="Retângulo 2"/>
          <p:cNvSpPr/>
          <p:nvPr/>
        </p:nvSpPr>
        <p:spPr>
          <a:xfrm>
            <a:off x="1135347" y="781326"/>
            <a:ext cx="9905692" cy="584775"/>
          </a:xfrm>
          <a:prstGeom prst="rect">
            <a:avLst/>
          </a:prstGeom>
          <a:ln>
            <a:solidFill>
              <a:schemeClr val="tx1"/>
            </a:solidFill>
          </a:ln>
        </p:spPr>
        <p:txBody>
          <a:bodyPr wrap="square">
            <a:spAutoFit/>
          </a:bodyPr>
          <a:lstStyle/>
          <a:p>
            <a:pPr algn="ctr"/>
            <a:r>
              <a:rPr lang="pt-BR" sz="3200" dirty="0">
                <a:solidFill>
                  <a:srgbClr val="13273D"/>
                </a:solidFill>
              </a:rPr>
              <a:t>Aprovação das contas não exime responsabilidade!!!</a:t>
            </a:r>
            <a:endParaRPr lang="pt-BR" sz="3200" dirty="0"/>
          </a:p>
        </p:txBody>
      </p:sp>
      <p:sp>
        <p:nvSpPr>
          <p:cNvPr id="5" name="Retângulo 4"/>
          <p:cNvSpPr/>
          <p:nvPr/>
        </p:nvSpPr>
        <p:spPr>
          <a:xfrm>
            <a:off x="2027040" y="5931346"/>
            <a:ext cx="8640960" cy="646331"/>
          </a:xfrm>
          <a:prstGeom prst="rect">
            <a:avLst/>
          </a:prstGeom>
        </p:spPr>
        <p:txBody>
          <a:bodyPr wrap="square">
            <a:spAutoFit/>
          </a:bodyPr>
          <a:lstStyle/>
          <a:p>
            <a:r>
              <a:rPr lang="pt-BR" dirty="0"/>
              <a:t>CARTILHA SOBRE O JULGAMENTO DAS CONTAS DO CHEFE DO PODER EXECUTIVO PELO PODER LEGISLATIVO MUNICIPAL 2025</a:t>
            </a:r>
          </a:p>
        </p:txBody>
      </p:sp>
    </p:spTree>
    <p:extLst>
      <p:ext uri="{BB962C8B-B14F-4D97-AF65-F5344CB8AC3E}">
        <p14:creationId xmlns:p14="http://schemas.microsoft.com/office/powerpoint/2010/main" val="3700657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644903" y="848038"/>
            <a:ext cx="8640960" cy="646331"/>
          </a:xfrm>
          <a:prstGeom prst="rect">
            <a:avLst/>
          </a:prstGeom>
          <a:ln>
            <a:noFill/>
          </a:ln>
        </p:spPr>
        <p:txBody>
          <a:bodyPr wrap="square">
            <a:spAutoFit/>
          </a:bodyPr>
          <a:lstStyle/>
          <a:p>
            <a:pPr algn="ctr"/>
            <a:r>
              <a:rPr lang="pt-BR" sz="3600" dirty="0">
                <a:solidFill>
                  <a:srgbClr val="13273D"/>
                </a:solidFill>
              </a:rPr>
              <a:t>Natureza política do julgamento das contas</a:t>
            </a:r>
            <a:endParaRPr lang="pt-BR" sz="3600" dirty="0"/>
          </a:p>
        </p:txBody>
      </p:sp>
      <p:sp>
        <p:nvSpPr>
          <p:cNvPr id="5" name="Retângulo 4"/>
          <p:cNvSpPr/>
          <p:nvPr/>
        </p:nvSpPr>
        <p:spPr>
          <a:xfrm>
            <a:off x="1775520" y="5976059"/>
            <a:ext cx="8640960" cy="646331"/>
          </a:xfrm>
          <a:prstGeom prst="rect">
            <a:avLst/>
          </a:prstGeom>
        </p:spPr>
        <p:txBody>
          <a:bodyPr wrap="square">
            <a:spAutoFit/>
          </a:bodyPr>
          <a:lstStyle/>
          <a:p>
            <a:r>
              <a:rPr lang="pt-BR" dirty="0"/>
              <a:t>CARTILHA SOBRE O JULGAMENTO DAS CONTAS DO CHEFE DO PODER EXECUTIVO PELO PODER LEGISLATIVO MUNICIPAL 2025</a:t>
            </a:r>
          </a:p>
        </p:txBody>
      </p:sp>
      <p:pic>
        <p:nvPicPr>
          <p:cNvPr id="6" name="Imagem 5"/>
          <p:cNvPicPr>
            <a:picLocks noChangeAspect="1"/>
          </p:cNvPicPr>
          <p:nvPr/>
        </p:nvPicPr>
        <p:blipFill>
          <a:blip r:embed="rId4"/>
          <a:stretch>
            <a:fillRect/>
          </a:stretch>
        </p:blipFill>
        <p:spPr>
          <a:xfrm>
            <a:off x="846161" y="1848986"/>
            <a:ext cx="10495129" cy="3879502"/>
          </a:xfrm>
          <a:prstGeom prst="rect">
            <a:avLst/>
          </a:prstGeom>
        </p:spPr>
      </p:pic>
    </p:spTree>
    <p:extLst>
      <p:ext uri="{BB962C8B-B14F-4D97-AF65-F5344CB8AC3E}">
        <p14:creationId xmlns:p14="http://schemas.microsoft.com/office/powerpoint/2010/main" val="3345746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BD32CF83-3CF3-B5C2-B035-D28B1FC730F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55093"/>
            <a:ext cx="12192000" cy="6202907"/>
          </a:xfrm>
        </p:spPr>
      </p:pic>
    </p:spTree>
    <p:extLst>
      <p:ext uri="{BB962C8B-B14F-4D97-AF65-F5344CB8AC3E}">
        <p14:creationId xmlns:p14="http://schemas.microsoft.com/office/powerpoint/2010/main" val="1700204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90FD2DFB-65B3-C1C4-FA25-425D3B64AF3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77922"/>
            <a:ext cx="12192000" cy="6080078"/>
          </a:xfrm>
        </p:spPr>
      </p:pic>
    </p:spTree>
    <p:extLst>
      <p:ext uri="{BB962C8B-B14F-4D97-AF65-F5344CB8AC3E}">
        <p14:creationId xmlns:p14="http://schemas.microsoft.com/office/powerpoint/2010/main" val="18346730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4A428B51-3075-3C13-93BB-FEED458B0D0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859809"/>
            <a:ext cx="12192000" cy="5998191"/>
          </a:xfrm>
        </p:spPr>
      </p:pic>
    </p:spTree>
    <p:extLst>
      <p:ext uri="{BB962C8B-B14F-4D97-AF65-F5344CB8AC3E}">
        <p14:creationId xmlns:p14="http://schemas.microsoft.com/office/powerpoint/2010/main" val="3453153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16524" y="1267097"/>
            <a:ext cx="11875476" cy="4909866"/>
          </a:xfrm>
        </p:spPr>
        <p:txBody>
          <a:bodyPr numCol="2">
            <a:noAutofit/>
          </a:bodyPr>
          <a:lstStyle/>
          <a:p>
            <a:pPr lvl="0"/>
            <a:r>
              <a:rPr lang="pt-BR" sz="2400" dirty="0" smtClean="0"/>
              <a:t>O </a:t>
            </a:r>
            <a:r>
              <a:rPr lang="pt-BR" sz="2400" dirty="0"/>
              <a:t>Dever Constitucional </a:t>
            </a:r>
          </a:p>
          <a:p>
            <a:pPr lvl="0"/>
            <a:r>
              <a:rPr lang="pt-BR" sz="2400" dirty="0" err="1"/>
              <a:t>Accountability</a:t>
            </a:r>
            <a:endParaRPr lang="pt-BR" sz="2400" dirty="0"/>
          </a:p>
          <a:p>
            <a:pPr lvl="0"/>
            <a:r>
              <a:rPr lang="pt-BR" sz="2400" dirty="0"/>
              <a:t>Governança</a:t>
            </a:r>
          </a:p>
          <a:p>
            <a:pPr lvl="0"/>
            <a:r>
              <a:rPr lang="pt-BR" sz="2400" dirty="0"/>
              <a:t>Transparência Pública</a:t>
            </a:r>
          </a:p>
          <a:p>
            <a:pPr lvl="0"/>
            <a:r>
              <a:rPr lang="pt-BR" sz="2400" dirty="0"/>
              <a:t>Competência de julgamento das contas</a:t>
            </a:r>
          </a:p>
          <a:p>
            <a:pPr lvl="0"/>
            <a:r>
              <a:rPr lang="pt-BR" sz="2400" dirty="0"/>
              <a:t>O papel do Tribunal de Contas</a:t>
            </a:r>
          </a:p>
          <a:p>
            <a:pPr lvl="0"/>
            <a:r>
              <a:rPr lang="pt-BR" sz="2400" dirty="0"/>
              <a:t>O papel do Legislativo</a:t>
            </a:r>
          </a:p>
          <a:p>
            <a:pPr lvl="0"/>
            <a:r>
              <a:rPr lang="pt-BR" sz="2400" dirty="0"/>
              <a:t>Emenda Constitucional 109/2021</a:t>
            </a:r>
          </a:p>
          <a:p>
            <a:pPr lvl="0"/>
            <a:r>
              <a:rPr lang="pt-BR" sz="2400" dirty="0"/>
              <a:t>A gênese do </a:t>
            </a:r>
            <a:r>
              <a:rPr lang="pt-BR" sz="2400" dirty="0" err="1"/>
              <a:t>Progov</a:t>
            </a:r>
            <a:endParaRPr lang="pt-BR" sz="2400" dirty="0"/>
          </a:p>
          <a:p>
            <a:pPr lvl="0"/>
            <a:r>
              <a:rPr lang="pt-BR" sz="2400" dirty="0"/>
              <a:t>O </a:t>
            </a:r>
            <a:r>
              <a:rPr lang="pt-BR" sz="2400" dirty="0" err="1"/>
              <a:t>Progov</a:t>
            </a:r>
            <a:endParaRPr lang="pt-BR" sz="2400" dirty="0"/>
          </a:p>
        </p:txBody>
      </p:sp>
      <p:sp>
        <p:nvSpPr>
          <p:cNvPr id="4" name="Retângulo 3"/>
          <p:cNvSpPr/>
          <p:nvPr/>
        </p:nvSpPr>
        <p:spPr>
          <a:xfrm>
            <a:off x="1445467" y="681037"/>
            <a:ext cx="9970806" cy="584775"/>
          </a:xfrm>
          <a:prstGeom prst="rect">
            <a:avLst/>
          </a:prstGeom>
        </p:spPr>
        <p:txBody>
          <a:bodyPr wrap="none">
            <a:spAutoFit/>
          </a:bodyPr>
          <a:lstStyle/>
          <a:p>
            <a:r>
              <a:rPr lang="pt-BR" sz="3200" b="1" dirty="0" err="1"/>
              <a:t>ProGov</a:t>
            </a:r>
            <a:r>
              <a:rPr lang="pt-BR" sz="3200" b="1" dirty="0"/>
              <a:t>: A metodologia de avaliação de políticas públicas.</a:t>
            </a:r>
            <a:endParaRPr lang="pt-BR" sz="3200" dirty="0"/>
          </a:p>
        </p:txBody>
      </p:sp>
    </p:spTree>
    <p:extLst>
      <p:ext uri="{BB962C8B-B14F-4D97-AF65-F5344CB8AC3E}">
        <p14:creationId xmlns:p14="http://schemas.microsoft.com/office/powerpoint/2010/main" val="3395174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36A69C70-52C1-E74C-94EC-C350E99A56D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23331"/>
            <a:ext cx="12192000" cy="6134669"/>
          </a:xfrm>
        </p:spPr>
      </p:pic>
    </p:spTree>
    <p:extLst>
      <p:ext uri="{BB962C8B-B14F-4D97-AF65-F5344CB8AC3E}">
        <p14:creationId xmlns:p14="http://schemas.microsoft.com/office/powerpoint/2010/main" val="1393537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DEFAF75C-53B3-DF25-0F67-E7EACEE949D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68740"/>
            <a:ext cx="12091916" cy="6189260"/>
          </a:xfrm>
        </p:spPr>
      </p:pic>
    </p:spTree>
    <p:extLst>
      <p:ext uri="{BB962C8B-B14F-4D97-AF65-F5344CB8AC3E}">
        <p14:creationId xmlns:p14="http://schemas.microsoft.com/office/powerpoint/2010/main" val="1907771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680633" y="709683"/>
            <a:ext cx="10346758" cy="864096"/>
          </a:xfrm>
        </p:spPr>
        <p:txBody>
          <a:bodyPr/>
          <a:lstStyle/>
          <a:p>
            <a:pPr marL="0" indent="0" algn="ctr">
              <a:buNone/>
            </a:pPr>
            <a:r>
              <a:rPr lang="pt-BR" dirty="0" smtClean="0"/>
              <a:t>Sugestão de fluxograma do rito do processo de julgamento das contas</a:t>
            </a:r>
            <a:endParaRPr lang="pt-BR" dirty="0"/>
          </a:p>
        </p:txBody>
      </p:sp>
      <p:pic>
        <p:nvPicPr>
          <p:cNvPr id="3" name="Imagem 2"/>
          <p:cNvPicPr>
            <a:picLocks noChangeAspect="1"/>
          </p:cNvPicPr>
          <p:nvPr/>
        </p:nvPicPr>
        <p:blipFill>
          <a:blip r:embed="rId4"/>
          <a:stretch>
            <a:fillRect/>
          </a:stretch>
        </p:blipFill>
        <p:spPr>
          <a:xfrm>
            <a:off x="680633" y="1310186"/>
            <a:ext cx="10606065" cy="4781376"/>
          </a:xfrm>
          <a:prstGeom prst="rect">
            <a:avLst/>
          </a:prstGeom>
        </p:spPr>
      </p:pic>
      <p:sp>
        <p:nvSpPr>
          <p:cNvPr id="5" name="Retângulo 4"/>
          <p:cNvSpPr/>
          <p:nvPr/>
        </p:nvSpPr>
        <p:spPr>
          <a:xfrm>
            <a:off x="3130219" y="6214391"/>
            <a:ext cx="6114571" cy="523220"/>
          </a:xfrm>
          <a:prstGeom prst="rect">
            <a:avLst/>
          </a:prstGeom>
        </p:spPr>
        <p:txBody>
          <a:bodyPr wrap="square">
            <a:spAutoFit/>
          </a:bodyPr>
          <a:lstStyle/>
          <a:p>
            <a:r>
              <a:rPr lang="pt-BR" sz="1400" dirty="0">
                <a:latin typeface="+mj-lt"/>
              </a:rPr>
              <a:t>CARTILHA SOBRE O JULGAMENTO DAS CONTAS DO CHEFE DO PODER EXECUTIVO PELO PODER LEGISLATIVO MUNICIPAL 2025</a:t>
            </a:r>
          </a:p>
        </p:txBody>
      </p:sp>
    </p:spTree>
    <p:extLst>
      <p:ext uri="{BB962C8B-B14F-4D97-AF65-F5344CB8AC3E}">
        <p14:creationId xmlns:p14="http://schemas.microsoft.com/office/powerpoint/2010/main" val="144533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13"/>
            <a:ext cx="12192001" cy="6868513"/>
          </a:xfrm>
          <a:prstGeom prst="rect">
            <a:avLst/>
          </a:prstGeom>
        </p:spPr>
      </p:pic>
    </p:spTree>
    <p:extLst>
      <p:ext uri="{BB962C8B-B14F-4D97-AF65-F5344CB8AC3E}">
        <p14:creationId xmlns:p14="http://schemas.microsoft.com/office/powerpoint/2010/main" val="1389538216"/>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8E882380-555F-C5BF-2D82-8EC021C0F8E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96036"/>
            <a:ext cx="12192000" cy="6264955"/>
          </a:xfrm>
        </p:spPr>
      </p:pic>
    </p:spTree>
    <p:extLst>
      <p:ext uri="{BB962C8B-B14F-4D97-AF65-F5344CB8AC3E}">
        <p14:creationId xmlns:p14="http://schemas.microsoft.com/office/powerpoint/2010/main" val="1279520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9D9BE1DD-675C-2FE9-74B0-6A78C537AF9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36979"/>
            <a:ext cx="12192000" cy="6121021"/>
          </a:xfrm>
        </p:spPr>
      </p:pic>
    </p:spTree>
    <p:extLst>
      <p:ext uri="{BB962C8B-B14F-4D97-AF65-F5344CB8AC3E}">
        <p14:creationId xmlns:p14="http://schemas.microsoft.com/office/powerpoint/2010/main" val="1354671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5A56D633-DB72-EB99-497A-8E74AE80870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82388"/>
            <a:ext cx="12192000" cy="6175612"/>
          </a:xfrm>
        </p:spPr>
      </p:pic>
    </p:spTree>
    <p:extLst>
      <p:ext uri="{BB962C8B-B14F-4D97-AF65-F5344CB8AC3E}">
        <p14:creationId xmlns:p14="http://schemas.microsoft.com/office/powerpoint/2010/main" val="18617810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90571BB4-8154-8B34-56C0-BC807830419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77922"/>
            <a:ext cx="12192000" cy="6080078"/>
          </a:xfrm>
        </p:spPr>
      </p:pic>
    </p:spTree>
    <p:extLst>
      <p:ext uri="{BB962C8B-B14F-4D97-AF65-F5344CB8AC3E}">
        <p14:creationId xmlns:p14="http://schemas.microsoft.com/office/powerpoint/2010/main" val="80962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F83AECEC-FECF-9E26-FA20-6A4C9AD071F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09685"/>
            <a:ext cx="12192000" cy="6148316"/>
          </a:xfrm>
        </p:spPr>
      </p:pic>
    </p:spTree>
    <p:extLst>
      <p:ext uri="{BB962C8B-B14F-4D97-AF65-F5344CB8AC3E}">
        <p14:creationId xmlns:p14="http://schemas.microsoft.com/office/powerpoint/2010/main" val="668762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B642CBE9-0FDD-6288-E8F1-1C9E39FF876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68741"/>
            <a:ext cx="12192000" cy="6189260"/>
          </a:xfrm>
        </p:spPr>
      </p:pic>
    </p:spTree>
    <p:extLst>
      <p:ext uri="{BB962C8B-B14F-4D97-AF65-F5344CB8AC3E}">
        <p14:creationId xmlns:p14="http://schemas.microsoft.com/office/powerpoint/2010/main" val="3346094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16524" y="1267097"/>
            <a:ext cx="11875476" cy="4909866"/>
          </a:xfrm>
        </p:spPr>
        <p:txBody>
          <a:bodyPr numCol="1">
            <a:noAutofit/>
          </a:bodyPr>
          <a:lstStyle/>
          <a:p>
            <a:pPr marL="0" lvl="0" indent="0" algn="ctr">
              <a:buNone/>
            </a:pPr>
            <a:endParaRPr lang="pt-BR" sz="4000" dirty="0" smtClean="0"/>
          </a:p>
          <a:p>
            <a:pPr marL="0" lvl="0" indent="0" algn="ctr">
              <a:buNone/>
            </a:pPr>
            <a:endParaRPr lang="pt-BR" sz="4000" dirty="0"/>
          </a:p>
          <a:p>
            <a:pPr marL="0" lvl="0" indent="0" algn="ctr">
              <a:buNone/>
            </a:pPr>
            <a:endParaRPr lang="pt-BR" sz="4000" dirty="0" smtClean="0"/>
          </a:p>
          <a:p>
            <a:pPr marL="0" lvl="0" indent="0" algn="ctr">
              <a:buNone/>
            </a:pPr>
            <a:r>
              <a:rPr lang="pt-BR" sz="4600" dirty="0" smtClean="0"/>
              <a:t>Prestações </a:t>
            </a:r>
            <a:r>
              <a:rPr lang="pt-BR" sz="4600" dirty="0"/>
              <a:t>de contas</a:t>
            </a:r>
          </a:p>
        </p:txBody>
      </p:sp>
    </p:spTree>
    <p:extLst>
      <p:ext uri="{BB962C8B-B14F-4D97-AF65-F5344CB8AC3E}">
        <p14:creationId xmlns:p14="http://schemas.microsoft.com/office/powerpoint/2010/main" val="3861920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693BED3F-8F9A-2114-E7DA-826F431A1E7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27797"/>
            <a:ext cx="12192000" cy="6230203"/>
          </a:xfrm>
        </p:spPr>
      </p:pic>
    </p:spTree>
    <p:extLst>
      <p:ext uri="{BB962C8B-B14F-4D97-AF65-F5344CB8AC3E}">
        <p14:creationId xmlns:p14="http://schemas.microsoft.com/office/powerpoint/2010/main" val="2107893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9CEF2677-9002-D28D-7D0E-ADBC6EAEB3B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82389"/>
            <a:ext cx="12192000" cy="6175612"/>
          </a:xfrm>
        </p:spPr>
      </p:pic>
    </p:spTree>
    <p:extLst>
      <p:ext uri="{BB962C8B-B14F-4D97-AF65-F5344CB8AC3E}">
        <p14:creationId xmlns:p14="http://schemas.microsoft.com/office/powerpoint/2010/main" val="4053470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A8C54D99-396B-E1CD-038C-5D9B94B9C10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55093"/>
            <a:ext cx="12192000" cy="6202907"/>
          </a:xfrm>
        </p:spPr>
      </p:pic>
    </p:spTree>
    <p:extLst>
      <p:ext uri="{BB962C8B-B14F-4D97-AF65-F5344CB8AC3E}">
        <p14:creationId xmlns:p14="http://schemas.microsoft.com/office/powerpoint/2010/main" val="3913719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11A177EC-749E-FBF3-173B-56DED255B79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55093"/>
            <a:ext cx="12192000" cy="6202907"/>
          </a:xfrm>
        </p:spPr>
      </p:pic>
    </p:spTree>
    <p:extLst>
      <p:ext uri="{BB962C8B-B14F-4D97-AF65-F5344CB8AC3E}">
        <p14:creationId xmlns:p14="http://schemas.microsoft.com/office/powerpoint/2010/main" val="326303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78FCF642-2BE2-D5D3-21FF-5553B331312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36979"/>
            <a:ext cx="12192000" cy="6121021"/>
          </a:xfrm>
        </p:spPr>
      </p:pic>
    </p:spTree>
    <p:extLst>
      <p:ext uri="{BB962C8B-B14F-4D97-AF65-F5344CB8AC3E}">
        <p14:creationId xmlns:p14="http://schemas.microsoft.com/office/powerpoint/2010/main" val="37833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E6FF57D9-B287-89F0-8454-764D9B74F5D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09685"/>
            <a:ext cx="12192000" cy="6148316"/>
          </a:xfrm>
        </p:spPr>
      </p:pic>
    </p:spTree>
    <p:extLst>
      <p:ext uri="{BB962C8B-B14F-4D97-AF65-F5344CB8AC3E}">
        <p14:creationId xmlns:p14="http://schemas.microsoft.com/office/powerpoint/2010/main" val="26836248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5E4B629D-1687-8977-1D1C-40DAF8661B3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68741"/>
            <a:ext cx="12192000" cy="6189260"/>
          </a:xfrm>
        </p:spPr>
      </p:pic>
    </p:spTree>
    <p:extLst>
      <p:ext uri="{BB962C8B-B14F-4D97-AF65-F5344CB8AC3E}">
        <p14:creationId xmlns:p14="http://schemas.microsoft.com/office/powerpoint/2010/main" val="3321435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xmlns="" id="{A765A8F4-41CC-21A9-BBC4-61BD1BA7CFF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96037"/>
            <a:ext cx="12192000" cy="6161964"/>
          </a:xfrm>
        </p:spPr>
      </p:pic>
    </p:spTree>
    <p:extLst>
      <p:ext uri="{BB962C8B-B14F-4D97-AF65-F5344CB8AC3E}">
        <p14:creationId xmlns:p14="http://schemas.microsoft.com/office/powerpoint/2010/main" val="25554291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xmlns="" id="{53AF70F5-B1AF-E811-FB51-817697A9382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68740"/>
            <a:ext cx="12192000" cy="6189260"/>
          </a:xfrm>
        </p:spPr>
      </p:pic>
    </p:spTree>
    <p:extLst>
      <p:ext uri="{BB962C8B-B14F-4D97-AF65-F5344CB8AC3E}">
        <p14:creationId xmlns:p14="http://schemas.microsoft.com/office/powerpoint/2010/main" val="553786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699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501603"/>
            <a:ext cx="10515600" cy="917765"/>
          </a:xfrm>
        </p:spPr>
        <p:txBody>
          <a:bodyPr/>
          <a:lstStyle/>
          <a:p>
            <a:pPr algn="ctr"/>
            <a:r>
              <a:rPr lang="pt-BR" dirty="0">
                <a:latin typeface="Arial" panose="020B0604020202020204" pitchFamily="34" charset="0"/>
                <a:cs typeface="Arial" panose="020B0604020202020204" pitchFamily="34" charset="0"/>
              </a:rPr>
              <a:t>Porque prestar contas?</a:t>
            </a:r>
            <a:endParaRPr lang="pt-BR" dirty="0"/>
          </a:p>
        </p:txBody>
      </p:sp>
      <p:sp>
        <p:nvSpPr>
          <p:cNvPr id="4" name="Espaço Reservado para Conteúdo 5"/>
          <p:cNvSpPr txBox="1">
            <a:spLocks/>
          </p:cNvSpPr>
          <p:nvPr/>
        </p:nvSpPr>
        <p:spPr>
          <a:xfrm>
            <a:off x="614149" y="1241376"/>
            <a:ext cx="11000095" cy="561662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buFont typeface="Arial" panose="020B0604020202020204" pitchFamily="34" charset="0"/>
              <a:buNone/>
              <a:defRPr/>
            </a:pPr>
            <a:r>
              <a:rPr lang="pt-BR" b="1" i="1" dirty="0" smtClean="0">
                <a:solidFill>
                  <a:prstClr val="black"/>
                </a:solidFill>
              </a:rPr>
              <a:t>Art. 15 – A Sociedade tem o Direito de pedir conta a todo agente público de sua administração. </a:t>
            </a:r>
            <a:r>
              <a:rPr lang="pt-BR" b="1" dirty="0" smtClean="0">
                <a:solidFill>
                  <a:prstClr val="black"/>
                </a:solidFill>
              </a:rPr>
              <a:t>(Declaração dos Direitos do Homem e do Cidadão)</a:t>
            </a:r>
            <a:endParaRPr lang="pt-BR" b="1" i="1" dirty="0" smtClean="0">
              <a:solidFill>
                <a:prstClr val="black"/>
              </a:solidFill>
            </a:endParaRPr>
          </a:p>
          <a:p>
            <a:endParaRPr lang="pt-BR" dirty="0" smtClean="0"/>
          </a:p>
          <a:p>
            <a:pPr marL="0" indent="0" algn="just">
              <a:buFont typeface="Arial" panose="020B0604020202020204" pitchFamily="34" charset="0"/>
              <a:buNone/>
            </a:pPr>
            <a:r>
              <a:rPr lang="pt-BR" dirty="0" smtClean="0"/>
              <a:t>Fundamento histórico do </a:t>
            </a:r>
            <a:r>
              <a:rPr lang="pt-BR" b="1" dirty="0" err="1" smtClean="0"/>
              <a:t>accountability</a:t>
            </a:r>
            <a:r>
              <a:rPr lang="pt-BR" dirty="0" smtClean="0"/>
              <a:t> e do dever de transparência na gestão pública. </a:t>
            </a:r>
          </a:p>
          <a:p>
            <a:pPr marL="0" indent="0" algn="just">
              <a:buFont typeface="Arial" panose="020B0604020202020204" pitchFamily="34" charset="0"/>
              <a:buNone/>
            </a:pPr>
            <a:r>
              <a:rPr lang="pt-BR" dirty="0" smtClean="0"/>
              <a:t>Ele representou uma mudança drástica na relação entre governantes e governados por três motivos principais:</a:t>
            </a:r>
          </a:p>
          <a:p>
            <a:pPr algn="just"/>
            <a:r>
              <a:rPr lang="pt-BR" b="1" dirty="0" smtClean="0"/>
              <a:t>Fim do Sigilo Absolutista:</a:t>
            </a:r>
            <a:r>
              <a:rPr lang="pt-BR" dirty="0" smtClean="0"/>
              <a:t> No regime anterior, os atos do rei e de seus ministros eram, muitas vezes, secretos ou justificados apenas pela "razão de Estado". </a:t>
            </a:r>
          </a:p>
          <a:p>
            <a:pPr algn="just"/>
            <a:r>
              <a:rPr lang="pt-BR" b="1" dirty="0" smtClean="0"/>
              <a:t>O Agente como Servidor:</a:t>
            </a:r>
            <a:r>
              <a:rPr lang="pt-BR" dirty="0" smtClean="0"/>
              <a:t> O termo "agente público" reforça a ideia de que quem exerce o poder não é o dono dele.</a:t>
            </a:r>
          </a:p>
          <a:p>
            <a:pPr algn="just"/>
            <a:r>
              <a:rPr lang="pt-BR" b="1" dirty="0" smtClean="0"/>
              <a:t>Direito de Fiscalização:</a:t>
            </a:r>
            <a:r>
              <a:rPr lang="pt-BR" dirty="0" smtClean="0"/>
              <a:t> Ao dizer que a "sociedade tem o direito", a Declaração </a:t>
            </a:r>
            <a:r>
              <a:rPr lang="pt-BR" dirty="0" err="1" smtClean="0"/>
              <a:t>empodera</a:t>
            </a:r>
            <a:r>
              <a:rPr lang="pt-BR" dirty="0" smtClean="0"/>
              <a:t> o cidadão comum, criando a base para o controle social.</a:t>
            </a:r>
            <a:endParaRPr lang="pt-BR" dirty="0"/>
          </a:p>
        </p:txBody>
      </p:sp>
    </p:spTree>
    <p:extLst>
      <p:ext uri="{BB962C8B-B14F-4D97-AF65-F5344CB8AC3E}">
        <p14:creationId xmlns:p14="http://schemas.microsoft.com/office/powerpoint/2010/main" val="15821402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47889" y="3379258"/>
            <a:ext cx="8836378" cy="1325563"/>
          </a:xfrm>
        </p:spPr>
        <p:txBody>
          <a:bodyPr>
            <a:normAutofit/>
          </a:bodyPr>
          <a:lstStyle/>
          <a:p>
            <a:r>
              <a:rPr lang="pt-BR" sz="3600" dirty="0">
                <a:solidFill>
                  <a:schemeClr val="bg1"/>
                </a:solidFill>
                <a:latin typeface="Arial" panose="020B0604020202020204" pitchFamily="34" charset="0"/>
                <a:cs typeface="Arial" panose="020B0604020202020204" pitchFamily="34" charset="0"/>
              </a:rPr>
              <a:t/>
            </a:r>
            <a:br>
              <a:rPr lang="pt-BR" sz="3600" dirty="0">
                <a:solidFill>
                  <a:schemeClr val="bg1"/>
                </a:solidFill>
                <a:latin typeface="Arial" panose="020B0604020202020204" pitchFamily="34" charset="0"/>
                <a:cs typeface="Arial" panose="020B0604020202020204" pitchFamily="34" charset="0"/>
              </a:rPr>
            </a:br>
            <a:endParaRPr lang="pt-BR"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0971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005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501603"/>
            <a:ext cx="6974006" cy="917765"/>
          </a:xfrm>
        </p:spPr>
        <p:txBody>
          <a:bodyPr>
            <a:normAutofit/>
          </a:bodyPr>
          <a:lstStyle/>
          <a:p>
            <a:pPr algn="ctr"/>
            <a:r>
              <a:rPr lang="pt-BR" sz="3000" dirty="0">
                <a:solidFill>
                  <a:prstClr val="black"/>
                </a:solidFill>
              </a:rPr>
              <a:t>Fundamentos Legais da Prestação de Contas</a:t>
            </a:r>
          </a:p>
        </p:txBody>
      </p:sp>
      <p:sp>
        <p:nvSpPr>
          <p:cNvPr id="4" name="Espaço Reservado para Conteúdo 5"/>
          <p:cNvSpPr txBox="1">
            <a:spLocks/>
          </p:cNvSpPr>
          <p:nvPr/>
        </p:nvSpPr>
        <p:spPr>
          <a:xfrm>
            <a:off x="423082" y="1527979"/>
            <a:ext cx="5800298" cy="5616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pPr>
            <a:r>
              <a:rPr lang="pt-BR" sz="3000" b="1" i="1" dirty="0"/>
              <a:t>“Art. 70 [...]</a:t>
            </a:r>
          </a:p>
          <a:p>
            <a:pPr algn="just">
              <a:buNone/>
            </a:pPr>
            <a:r>
              <a:rPr lang="pt-BR" sz="3000" b="1" i="1" dirty="0"/>
              <a:t>Parágrafo único. Prestará contas qualquer pessoa física ou jurídica, pública ou privada, que utilize, arrecade, guarde, gerencie ou administre dinheiros, bens e valores públicos ou pelos quais a União responda, ou que, em nome desta, assuma obrigações de natureza pecuniária.” </a:t>
            </a:r>
            <a:r>
              <a:rPr lang="pt-BR" sz="3000" b="1" dirty="0"/>
              <a:t>(CF/88)</a:t>
            </a:r>
            <a:endParaRPr lang="pt-BR" sz="3000" dirty="0"/>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4006" y="0"/>
            <a:ext cx="5217994" cy="6858000"/>
          </a:xfrm>
          <a:prstGeom prst="rect">
            <a:avLst/>
          </a:prstGeom>
        </p:spPr>
      </p:pic>
    </p:spTree>
    <p:extLst>
      <p:ext uri="{BB962C8B-B14F-4D97-AF65-F5344CB8AC3E}">
        <p14:creationId xmlns:p14="http://schemas.microsoft.com/office/powerpoint/2010/main" val="410626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501603"/>
            <a:ext cx="6974006" cy="917765"/>
          </a:xfrm>
        </p:spPr>
        <p:txBody>
          <a:bodyPr>
            <a:normAutofit/>
          </a:bodyPr>
          <a:lstStyle/>
          <a:p>
            <a:pPr algn="ctr"/>
            <a:r>
              <a:rPr lang="pt-BR" sz="3000" dirty="0">
                <a:solidFill>
                  <a:prstClr val="black"/>
                </a:solidFill>
              </a:rPr>
              <a:t>Fundamentos Legais da Prestação de Contas</a:t>
            </a:r>
          </a:p>
        </p:txBody>
      </p:sp>
      <p:sp>
        <p:nvSpPr>
          <p:cNvPr id="4" name="Espaço Reservado para Conteúdo 5"/>
          <p:cNvSpPr txBox="1">
            <a:spLocks/>
          </p:cNvSpPr>
          <p:nvPr/>
        </p:nvSpPr>
        <p:spPr>
          <a:xfrm>
            <a:off x="191071" y="1419368"/>
            <a:ext cx="6619162" cy="561662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100" dirty="0">
                <a:solidFill>
                  <a:prstClr val="black"/>
                </a:solidFill>
              </a:rPr>
              <a:t>CRFB -“Art. 1º [...] Parágrafo único. </a:t>
            </a:r>
            <a:r>
              <a:rPr lang="pt-BR" sz="3100" b="1" dirty="0">
                <a:solidFill>
                  <a:prstClr val="black"/>
                </a:solidFill>
              </a:rPr>
              <a:t>Todo o poder emana do povo, que o exerce por meio de representantes eleitos ou diretamente, nos termos desta Constituição”</a:t>
            </a:r>
            <a:r>
              <a:rPr lang="pt-BR" sz="3100" dirty="0">
                <a:solidFill>
                  <a:prstClr val="black"/>
                </a:solidFill>
              </a:rPr>
              <a:t> </a:t>
            </a:r>
          </a:p>
          <a:p>
            <a:pPr marL="0" indent="0" algn="just">
              <a:buNone/>
            </a:pPr>
            <a:r>
              <a:rPr lang="pt-BR" sz="3100" dirty="0">
                <a:solidFill>
                  <a:prstClr val="black"/>
                </a:solidFill>
              </a:rPr>
              <a:t>Daí se extraem dois princípios:</a:t>
            </a:r>
          </a:p>
          <a:p>
            <a:pPr marL="0" indent="0" algn="just">
              <a:buNone/>
            </a:pPr>
            <a:r>
              <a:rPr lang="pt-BR" sz="3100" b="1" dirty="0">
                <a:solidFill>
                  <a:prstClr val="black"/>
                </a:solidFill>
              </a:rPr>
              <a:t>O republicano</a:t>
            </a:r>
            <a:r>
              <a:rPr lang="pt-BR" sz="3100" dirty="0">
                <a:solidFill>
                  <a:prstClr val="black"/>
                </a:solidFill>
              </a:rPr>
              <a:t>, que impõe um governo fundado em leis e não nos interesses egoísticos dos ocupantes da função pública ou de seus correligionários;</a:t>
            </a:r>
          </a:p>
          <a:p>
            <a:pPr marL="0" indent="0" algn="just">
              <a:buNone/>
            </a:pPr>
            <a:r>
              <a:rPr lang="pt-BR" sz="3100" b="1" dirty="0">
                <a:solidFill>
                  <a:prstClr val="black"/>
                </a:solidFill>
              </a:rPr>
              <a:t>O democrático</a:t>
            </a:r>
            <a:r>
              <a:rPr lang="pt-BR" sz="3100" dirty="0">
                <a:solidFill>
                  <a:prstClr val="black"/>
                </a:solidFill>
              </a:rPr>
              <a:t>, que confere ao povo a titularidade do poder cujo exercício é parcialmente relegado aos representantes.</a:t>
            </a:r>
          </a:p>
          <a:p>
            <a:pPr marL="0" indent="0" algn="just">
              <a:buNone/>
            </a:pPr>
            <a:r>
              <a:rPr lang="pt-BR" sz="1600" dirty="0">
                <a:solidFill>
                  <a:prstClr val="black"/>
                </a:solidFill>
              </a:rPr>
              <a:t>Direito administrativo / Irene Patrícia </a:t>
            </a:r>
            <a:r>
              <a:rPr lang="pt-BR" sz="1600" dirty="0" err="1">
                <a:solidFill>
                  <a:prstClr val="black"/>
                </a:solidFill>
              </a:rPr>
              <a:t>Nohara</a:t>
            </a:r>
            <a:r>
              <a:rPr lang="pt-BR" sz="1600" dirty="0">
                <a:solidFill>
                  <a:prstClr val="black"/>
                </a:solidFill>
              </a:rPr>
              <a:t>. –9. ed. –São Paulo: Atlas, 2019.</a:t>
            </a: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4006" y="-91456"/>
            <a:ext cx="5217994" cy="6949456"/>
          </a:xfrm>
          <a:prstGeom prst="rect">
            <a:avLst/>
          </a:prstGeom>
        </p:spPr>
      </p:pic>
    </p:spTree>
    <p:extLst>
      <p:ext uri="{BB962C8B-B14F-4D97-AF65-F5344CB8AC3E}">
        <p14:creationId xmlns:p14="http://schemas.microsoft.com/office/powerpoint/2010/main" val="163170739"/>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15368</TotalTime>
  <Words>2282</Words>
  <Application>Microsoft Office PowerPoint</Application>
  <PresentationFormat>Widescreen</PresentationFormat>
  <Paragraphs>162</Paragraphs>
  <Slides>71</Slides>
  <Notes>0</Notes>
  <HiddenSlides>0</HiddenSlides>
  <MMClips>0</MMClips>
  <ScaleCrop>false</ScaleCrop>
  <HeadingPairs>
    <vt:vector size="6" baseType="variant">
      <vt:variant>
        <vt:lpstr>Fontes usadas</vt:lpstr>
      </vt:variant>
      <vt:variant>
        <vt:i4>3</vt:i4>
      </vt:variant>
      <vt:variant>
        <vt:lpstr>Tema</vt:lpstr>
      </vt:variant>
      <vt:variant>
        <vt:i4>4</vt:i4>
      </vt:variant>
      <vt:variant>
        <vt:lpstr>Títulos de slides</vt:lpstr>
      </vt:variant>
      <vt:variant>
        <vt:i4>71</vt:i4>
      </vt:variant>
    </vt:vector>
  </HeadingPairs>
  <TitlesOfParts>
    <vt:vector size="78" baseType="lpstr">
      <vt:lpstr>Arial</vt:lpstr>
      <vt:lpstr>Calibri</vt:lpstr>
      <vt:lpstr>Calibri Light</vt:lpstr>
      <vt:lpstr>Tema do Office</vt:lpstr>
      <vt:lpstr>1_Tema do Office</vt:lpstr>
      <vt:lpstr>Personalizar design</vt:lpstr>
      <vt:lpstr>1_Personalizar design</vt:lpstr>
      <vt:lpstr>Apresentação do PowerPoint</vt:lpstr>
      <vt:lpstr>Apresentação do PowerPoint</vt:lpstr>
      <vt:lpstr>Apresentação do PowerPoint</vt:lpstr>
      <vt:lpstr> </vt:lpstr>
      <vt:lpstr>Apresentação do PowerPoint</vt:lpstr>
      <vt:lpstr>Apresentação do PowerPoint</vt:lpstr>
      <vt:lpstr>Porque prestar contas?</vt:lpstr>
      <vt:lpstr>Fundamentos Legais da Prestação de Contas</vt:lpstr>
      <vt:lpstr>Fundamentos Legais da Prestação de Contas</vt:lpstr>
      <vt:lpstr>Se todo Poder emana do povo...</vt:lpstr>
      <vt:lpstr>Accountability</vt:lpstr>
      <vt:lpstr>Relação cidadão e agentes públicos</vt:lpstr>
      <vt:lpstr>Para diminuir esse conflito surge a GOVERNANÇA</vt:lpstr>
      <vt:lpstr>Obrigação de prestar contas e transparência pública</vt:lpstr>
      <vt:lpstr>Porque prestar contas?</vt:lpstr>
      <vt:lpstr>Julgamento das contas: um dever da Câmara Municipal.</vt:lpstr>
      <vt:lpstr>O papel dos Tribunais de Contas </vt:lpstr>
      <vt:lpstr>O papel dos Tribunais de Contas </vt:lpstr>
      <vt:lpstr>Tipos de Prestação de Contas</vt:lpstr>
      <vt:lpstr>Tipos de Prestação de Contas</vt:lpstr>
      <vt:lpstr>Tipos de Prestação de Contas</vt:lpstr>
      <vt:lpstr>A quem cabe julgar as Contas de Gestão?</vt:lpstr>
      <vt:lpstr>A quem cabe julgar as Contas de Gestão?</vt:lpstr>
      <vt:lpstr>A quem cabe julgar as Contas de Gestão?</vt:lpstr>
      <vt:lpstr>A quem cabe julgar as Contas de Gestão?</vt:lpstr>
      <vt:lpstr>O papel dos Tribunais de Contas: o Parecer Técnico do TCE</vt:lpstr>
      <vt:lpstr>O Devido Processo Legal no julgamento das contas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dc:creator>
  <cp:lastModifiedBy>Usuario</cp:lastModifiedBy>
  <cp:revision>455</cp:revision>
  <cp:lastPrinted>2023-01-12T11:17:06Z</cp:lastPrinted>
  <dcterms:created xsi:type="dcterms:W3CDTF">2021-01-15T17:03:51Z</dcterms:created>
  <dcterms:modified xsi:type="dcterms:W3CDTF">2026-03-23T13:58:49Z</dcterms:modified>
</cp:coreProperties>
</file>